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6"/>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89" r:id="rId17"/>
    <p:sldId id="272" r:id="rId18"/>
    <p:sldId id="273" r:id="rId19"/>
    <p:sldId id="274" r:id="rId20"/>
    <p:sldId id="290"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Schoolbell"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805" y="586"/>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47593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4374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2814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182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1254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250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03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096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907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48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574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0" name="Google Shape;23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1013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4182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0" name="Google Shape;23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1368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3290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8801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43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8441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6869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0963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007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793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3013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646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0941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74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077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6583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734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057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22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486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414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293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6144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SQUEMA GRAL 2A">
  <p:cSld name="ESQUEMA GRAL 2A">
    <p:spTree>
      <p:nvGrpSpPr>
        <p:cNvPr id="1" name="Shape 11"/>
        <p:cNvGrpSpPr/>
        <p:nvPr/>
      </p:nvGrpSpPr>
      <p:grpSpPr>
        <a:xfrm>
          <a:off x="0" y="0"/>
          <a:ext cx="0" cy="0"/>
          <a:chOff x="0" y="0"/>
          <a:chExt cx="0" cy="0"/>
        </a:xfrm>
      </p:grpSpPr>
      <p:pic>
        <p:nvPicPr>
          <p:cNvPr id="12" name="Google Shape;12;p2" descr="Template_PPT_Mesa de trabajo 24 copia 2.png"/>
          <p:cNvPicPr preferRelativeResize="0"/>
          <p:nvPr/>
        </p:nvPicPr>
        <p:blipFill rotWithShape="1">
          <a:blip r:embed="rId2">
            <a:alphaModFix/>
          </a:blip>
          <a:srcRect/>
          <a:stretch/>
        </p:blipFill>
        <p:spPr>
          <a:xfrm>
            <a:off x="0" y="0"/>
            <a:ext cx="9138451"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SQUEMA GRAL 2">
  <p:cSld name="ESQUEMA GRAL 2">
    <p:spTree>
      <p:nvGrpSpPr>
        <p:cNvPr id="1" name="Shape 30"/>
        <p:cNvGrpSpPr/>
        <p:nvPr/>
      </p:nvGrpSpPr>
      <p:grpSpPr>
        <a:xfrm>
          <a:off x="0" y="0"/>
          <a:ext cx="0" cy="0"/>
          <a:chOff x="0" y="0"/>
          <a:chExt cx="0" cy="0"/>
        </a:xfrm>
      </p:grpSpPr>
      <p:pic>
        <p:nvPicPr>
          <p:cNvPr id="31" name="Google Shape;31;p11" descr="Sin título6.png"/>
          <p:cNvPicPr preferRelativeResize="0"/>
          <p:nvPr/>
        </p:nvPicPr>
        <p:blipFill rotWithShape="1">
          <a:blip r:embed="rId2">
            <a:alphaModFix/>
          </a:blip>
          <a:srcRect/>
          <a:stretch/>
        </p:blipFill>
        <p:spPr>
          <a:xfrm>
            <a:off x="-89804" y="0"/>
            <a:ext cx="9269583"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SQUEMA GRAL 2B">
  <p:cSld name="ESQUEMA GRAL 2B">
    <p:spTree>
      <p:nvGrpSpPr>
        <p:cNvPr id="1" name="Shape 32"/>
        <p:cNvGrpSpPr/>
        <p:nvPr/>
      </p:nvGrpSpPr>
      <p:grpSpPr>
        <a:xfrm>
          <a:off x="0" y="0"/>
          <a:ext cx="0" cy="0"/>
          <a:chOff x="0" y="0"/>
          <a:chExt cx="0" cy="0"/>
        </a:xfrm>
      </p:grpSpPr>
      <p:pic>
        <p:nvPicPr>
          <p:cNvPr id="33" name="Google Shape;33;p12" descr="Template_PPT_Mesa de trabajo 24 copia 3.png"/>
          <p:cNvPicPr preferRelativeResize="0"/>
          <p:nvPr/>
        </p:nvPicPr>
        <p:blipFill rotWithShape="1">
          <a:blip r:embed="rId2">
            <a:alphaModFix/>
          </a:blip>
          <a:srcRect/>
          <a:stretch/>
        </p:blipFill>
        <p:spPr>
          <a:xfrm>
            <a:off x="0" y="0"/>
            <a:ext cx="9138451"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ÍTULO ESTILO 3">
  <p:cSld name="CAPÍTULO ESTILO 3">
    <p:spTree>
      <p:nvGrpSpPr>
        <p:cNvPr id="1" name="Shape 34"/>
        <p:cNvGrpSpPr/>
        <p:nvPr/>
      </p:nvGrpSpPr>
      <p:grpSpPr>
        <a:xfrm>
          <a:off x="0" y="0"/>
          <a:ext cx="0" cy="0"/>
          <a:chOff x="0" y="0"/>
          <a:chExt cx="0" cy="0"/>
        </a:xfrm>
      </p:grpSpPr>
      <p:pic>
        <p:nvPicPr>
          <p:cNvPr id="35" name="Google Shape;35;p13" descr="Sin título9.png"/>
          <p:cNvPicPr preferRelativeResize="0"/>
          <p:nvPr/>
        </p:nvPicPr>
        <p:blipFill rotWithShape="1">
          <a:blip r:embed="rId2">
            <a:alphaModFix/>
          </a:blip>
          <a:srcRect/>
          <a:stretch/>
        </p:blipFill>
        <p:spPr>
          <a:xfrm>
            <a:off x="-89803" y="0"/>
            <a:ext cx="9269582"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CIÓN ESTILO 3">
  <p:cSld name="SECCIÓN ESTILO 3">
    <p:spTree>
      <p:nvGrpSpPr>
        <p:cNvPr id="1" name="Shape 36"/>
        <p:cNvGrpSpPr/>
        <p:nvPr/>
      </p:nvGrpSpPr>
      <p:grpSpPr>
        <a:xfrm>
          <a:off x="0" y="0"/>
          <a:ext cx="0" cy="0"/>
          <a:chOff x="0" y="0"/>
          <a:chExt cx="0" cy="0"/>
        </a:xfrm>
      </p:grpSpPr>
      <p:pic>
        <p:nvPicPr>
          <p:cNvPr id="37" name="Google Shape;37;p14" descr="Sin título10.png"/>
          <p:cNvPicPr preferRelativeResize="0"/>
          <p:nvPr/>
        </p:nvPicPr>
        <p:blipFill rotWithShape="1">
          <a:blip r:embed="rId2">
            <a:alphaModFix/>
          </a:blip>
          <a:srcRect/>
          <a:stretch/>
        </p:blipFill>
        <p:spPr>
          <a:xfrm>
            <a:off x="-89804" y="0"/>
            <a:ext cx="9256753"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RTADA ESTILO 1">
  <p:cSld name="PORTADA ESTILO 1">
    <p:spTree>
      <p:nvGrpSpPr>
        <p:cNvPr id="1" name="Shape 13"/>
        <p:cNvGrpSpPr/>
        <p:nvPr/>
      </p:nvGrpSpPr>
      <p:grpSpPr>
        <a:xfrm>
          <a:off x="0" y="0"/>
          <a:ext cx="0" cy="0"/>
          <a:chOff x="0" y="0"/>
          <a:chExt cx="0" cy="0"/>
        </a:xfrm>
      </p:grpSpPr>
      <p:pic>
        <p:nvPicPr>
          <p:cNvPr id="14" name="Google Shape;14;p3" descr="Sin título.png"/>
          <p:cNvPicPr preferRelativeResize="0"/>
          <p:nvPr/>
        </p:nvPicPr>
        <p:blipFill rotWithShape="1">
          <a:blip r:embed="rId2">
            <a:alphaModFix/>
          </a:blip>
          <a:srcRect/>
          <a:stretch/>
        </p:blipFill>
        <p:spPr>
          <a:xfrm>
            <a:off x="-76974" y="0"/>
            <a:ext cx="9269582" cy="515632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ORTADA ESTILO 2">
  <p:cSld name="PORTADA ESTILO 2">
    <p:spTree>
      <p:nvGrpSpPr>
        <p:cNvPr id="1" name="Shape 15"/>
        <p:cNvGrpSpPr/>
        <p:nvPr/>
      </p:nvGrpSpPr>
      <p:grpSpPr>
        <a:xfrm>
          <a:off x="0" y="0"/>
          <a:ext cx="0" cy="0"/>
          <a:chOff x="0" y="0"/>
          <a:chExt cx="0" cy="0"/>
        </a:xfrm>
      </p:grpSpPr>
      <p:pic>
        <p:nvPicPr>
          <p:cNvPr id="16" name="Google Shape;16;p4" descr="Sin título2.png"/>
          <p:cNvPicPr preferRelativeResize="0"/>
          <p:nvPr/>
        </p:nvPicPr>
        <p:blipFill rotWithShape="1">
          <a:blip r:embed="rId2">
            <a:alphaModFix/>
          </a:blip>
          <a:srcRect/>
          <a:stretch/>
        </p:blipFill>
        <p:spPr>
          <a:xfrm>
            <a:off x="12829"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ÍTULO ESTILO 1">
  <p:cSld name="CAPÍTULO ESTILO 1">
    <p:spTree>
      <p:nvGrpSpPr>
        <p:cNvPr id="1" name="Shape 17"/>
        <p:cNvGrpSpPr/>
        <p:nvPr/>
      </p:nvGrpSpPr>
      <p:grpSpPr>
        <a:xfrm>
          <a:off x="0" y="0"/>
          <a:ext cx="0" cy="0"/>
          <a:chOff x="0" y="0"/>
          <a:chExt cx="0" cy="0"/>
        </a:xfrm>
      </p:grpSpPr>
      <p:pic>
        <p:nvPicPr>
          <p:cNvPr id="18" name="Google Shape;18;p5" descr="Sin título4.png"/>
          <p:cNvPicPr preferRelativeResize="0"/>
          <p:nvPr/>
        </p:nvPicPr>
        <p:blipFill rotWithShape="1">
          <a:blip r:embed="rId2">
            <a:alphaModFix/>
          </a:blip>
          <a:srcRect/>
          <a:stretch/>
        </p:blipFill>
        <p:spPr>
          <a:xfrm>
            <a:off x="-76975" y="0"/>
            <a:ext cx="9256753"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CIÓN1">
  <p:cSld name="SECCIÓN1">
    <p:spTree>
      <p:nvGrpSpPr>
        <p:cNvPr id="1" name="Shape 19"/>
        <p:cNvGrpSpPr/>
        <p:nvPr/>
      </p:nvGrpSpPr>
      <p:grpSpPr>
        <a:xfrm>
          <a:off x="0" y="0"/>
          <a:ext cx="0" cy="0"/>
          <a:chOff x="0" y="0"/>
          <a:chExt cx="0" cy="0"/>
        </a:xfrm>
      </p:grpSpPr>
      <p:pic>
        <p:nvPicPr>
          <p:cNvPr id="20" name="Google Shape;20;p6" descr="Sin título5.png"/>
          <p:cNvPicPr preferRelativeResize="0"/>
          <p:nvPr/>
        </p:nvPicPr>
        <p:blipFill rotWithShape="1">
          <a:blip r:embed="rId2">
            <a:alphaModFix/>
          </a:blip>
          <a:srcRect/>
          <a:stretch/>
        </p:blipFill>
        <p:spPr>
          <a:xfrm>
            <a:off x="0" y="0"/>
            <a:ext cx="9169658"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ÍTULO ESTILO 2">
  <p:cSld name="CAPÍTULO ESTILO 2">
    <p:spTree>
      <p:nvGrpSpPr>
        <p:cNvPr id="1" name="Shape 21"/>
        <p:cNvGrpSpPr/>
        <p:nvPr/>
      </p:nvGrpSpPr>
      <p:grpSpPr>
        <a:xfrm>
          <a:off x="0" y="0"/>
          <a:ext cx="0" cy="0"/>
          <a:chOff x="0" y="0"/>
          <a:chExt cx="0" cy="0"/>
        </a:xfrm>
      </p:grpSpPr>
      <p:pic>
        <p:nvPicPr>
          <p:cNvPr id="22" name="Google Shape;22;p7" descr="Sin título7.png"/>
          <p:cNvPicPr preferRelativeResize="0"/>
          <p:nvPr/>
        </p:nvPicPr>
        <p:blipFill rotWithShape="1">
          <a:blip r:embed="rId2">
            <a:alphaModFix/>
          </a:blip>
          <a:srcRect/>
          <a:stretch/>
        </p:blipFill>
        <p:spPr>
          <a:xfrm>
            <a:off x="1" y="0"/>
            <a:ext cx="9179778"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CIÓN2">
  <p:cSld name="SECCIÓN2">
    <p:spTree>
      <p:nvGrpSpPr>
        <p:cNvPr id="1" name="Shape 23"/>
        <p:cNvGrpSpPr/>
        <p:nvPr/>
      </p:nvGrpSpPr>
      <p:grpSpPr>
        <a:xfrm>
          <a:off x="0" y="0"/>
          <a:ext cx="0" cy="0"/>
          <a:chOff x="0" y="0"/>
          <a:chExt cx="0" cy="0"/>
        </a:xfrm>
      </p:grpSpPr>
      <p:pic>
        <p:nvPicPr>
          <p:cNvPr id="24" name="Google Shape;24;p8" descr="Sin título8.png"/>
          <p:cNvPicPr preferRelativeResize="0"/>
          <p:nvPr/>
        </p:nvPicPr>
        <p:blipFill rotWithShape="1">
          <a:blip r:embed="rId2">
            <a:alphaModFix/>
          </a:blip>
          <a:srcRect/>
          <a:stretch/>
        </p:blipFill>
        <p:spPr>
          <a:xfrm>
            <a:off x="-89804" y="0"/>
            <a:ext cx="9256753" cy="5143500"/>
          </a:xfrm>
          <a:prstGeom prst="rect">
            <a:avLst/>
          </a:prstGeom>
          <a:noFill/>
          <a:ln>
            <a:noFill/>
          </a:ln>
        </p:spPr>
      </p:pic>
      <p:sp>
        <p:nvSpPr>
          <p:cNvPr id="25" name="Google Shape;25;p8"/>
          <p:cNvSpPr txBox="1"/>
          <p:nvPr/>
        </p:nvSpPr>
        <p:spPr>
          <a:xfrm>
            <a:off x="-3091833" y="-936348"/>
            <a:ext cx="914400"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0" b="1">
              <a:solidFill>
                <a:srgbClr val="92D05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INAL">
  <p:cSld name="FINAL">
    <p:spTree>
      <p:nvGrpSpPr>
        <p:cNvPr id="1" name="Shape 26"/>
        <p:cNvGrpSpPr/>
        <p:nvPr/>
      </p:nvGrpSpPr>
      <p:grpSpPr>
        <a:xfrm>
          <a:off x="0" y="0"/>
          <a:ext cx="0" cy="0"/>
          <a:chOff x="0" y="0"/>
          <a:chExt cx="0" cy="0"/>
        </a:xfrm>
      </p:grpSpPr>
      <p:pic>
        <p:nvPicPr>
          <p:cNvPr id="27" name="Google Shape;27;p9" descr="Sin título11.png"/>
          <p:cNvPicPr preferRelativeResize="0"/>
          <p:nvPr/>
        </p:nvPicPr>
        <p:blipFill rotWithShape="1">
          <a:blip r:embed="rId2">
            <a:alphaModFix/>
          </a:blip>
          <a:srcRect/>
          <a:stretch/>
        </p:blipFill>
        <p:spPr>
          <a:xfrm>
            <a:off x="-89804" y="0"/>
            <a:ext cx="9256753"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SQUEMA GENERAL">
  <p:cSld name="ESQUEMA GENERAL">
    <p:spTree>
      <p:nvGrpSpPr>
        <p:cNvPr id="1" name="Shape 28"/>
        <p:cNvGrpSpPr/>
        <p:nvPr/>
      </p:nvGrpSpPr>
      <p:grpSpPr>
        <a:xfrm>
          <a:off x="0" y="0"/>
          <a:ext cx="0" cy="0"/>
          <a:chOff x="0" y="0"/>
          <a:chExt cx="0" cy="0"/>
        </a:xfrm>
      </p:grpSpPr>
      <p:pic>
        <p:nvPicPr>
          <p:cNvPr id="29" name="Google Shape;29;p10" descr="Sin título3.png"/>
          <p:cNvPicPr preferRelativeResize="0"/>
          <p:nvPr/>
        </p:nvPicPr>
        <p:blipFill rotWithShape="1">
          <a:blip r:embed="rId2">
            <a:alphaModFix/>
          </a:blip>
          <a:srcRect/>
          <a:stretch/>
        </p:blipFill>
        <p:spPr>
          <a:xfrm>
            <a:off x="0" y="0"/>
            <a:ext cx="9166949"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7650702" y="4751012"/>
            <a:ext cx="1493298" cy="392488"/>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r>
              <a:rPr lang="es-ES" sz="800" b="1" i="0" u="none" strike="noStrike" cap="none">
                <a:solidFill>
                  <a:srgbClr val="7F7F7F"/>
                </a:solidFill>
                <a:latin typeface="Calibri"/>
                <a:ea typeface="Calibri"/>
                <a:cs typeface="Calibri"/>
                <a:sym typeface="Calibri"/>
              </a:rPr>
              <a:t>GC-F-004 V.01</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Presentacion%20final/Encuesta.pdf"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Presentacion%20final/Modelo%20Actual%20proceso%20de%20inventario.bpm"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Presentacion%20final/Proceso%20venta%20de%20un%20producto.png"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Presentacion%20final/Proceso%20Inventario%20con%20la%20solucion%20propuesta.bpm"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Presentacion%20final/REQUERIMIENTOS%20NO%20FUNCIONALES.docx" TargetMode="External"/><Relationship Id="rId5" Type="http://schemas.openxmlformats.org/officeDocument/2006/relationships/hyperlink" Target="Presentacion%20final/Requerimientos%20Funcionales.docx"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hyperlink" Target="Presentacion%20final/Casos%20de%20uso%20extendidos.docx"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Presentacion%20final/CronogramaInversoft8Abri2019.mpp" TargetMode="External"/><Relationship Id="rId5" Type="http://schemas.openxmlformats.org/officeDocument/2006/relationships/image" Target="../media/image38.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Presentacion%20final/Control%20de%20versiones.docx" TargetMode="Externa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Presentacion%20final/Consultas%20y%20Joins.docx"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Presentacion%20final/Datos%20insertados%20Base%20de%20datos.docx"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1.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Presentacion%20final/Matriz%20de%20Resultados%2022marzo2019.xlsx" TargetMode="External"/><Relationship Id="rId5" Type="http://schemas.openxmlformats.org/officeDocument/2006/relationships/hyperlink" Target="Presentacion%20final/Formato%20Casos%20de%20Prueba_11_marzo.xlsx" TargetMode="Externa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hyperlink" Target="Presentacion%20final/ManualTecnico%20.docx" TargetMode="Externa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hyperlink" Target="Presentacion%20final/Manual%20de%20usuario%20inversoft.docx" TargetMode="Externa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hyperlink" Target="Presentacion%20final/MODELO%20CONTRATO%20DESARROLLO%20PROGRAMA-INFORMATICO.doc" TargetMode="Externa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Presentacion%20final/EVALUACI&#211;N%20DE%20LA%20CALIDAD%20DEL%20PRODUCTO.docx" TargetMode="Externa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41"/>
        <p:cNvGrpSpPr/>
        <p:nvPr/>
      </p:nvGrpSpPr>
      <p:grpSpPr>
        <a:xfrm>
          <a:off x="0" y="0"/>
          <a:ext cx="0" cy="0"/>
          <a:chOff x="0" y="0"/>
          <a:chExt cx="0" cy="0"/>
        </a:xfrm>
      </p:grpSpPr>
      <p:sp>
        <p:nvSpPr>
          <p:cNvPr id="42" name="Google Shape;42;p15"/>
          <p:cNvSpPr/>
          <p:nvPr/>
        </p:nvSpPr>
        <p:spPr>
          <a:xfrm>
            <a:off x="0" y="0"/>
            <a:ext cx="9144000" cy="5143500"/>
          </a:xfrm>
          <a:prstGeom prst="rect">
            <a:avLst/>
          </a:prstGeom>
          <a:solidFill>
            <a:schemeClr val="lt1"/>
          </a:soli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 name="Google Shape;43;p15"/>
          <p:cNvSpPr txBox="1"/>
          <p:nvPr/>
        </p:nvSpPr>
        <p:spPr>
          <a:xfrm>
            <a:off x="688257" y="376904"/>
            <a:ext cx="7824840" cy="425245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400" b="1" i="0" u="none" strike="noStrike" cap="none">
                <a:solidFill>
                  <a:srgbClr val="595959"/>
                </a:solidFill>
                <a:latin typeface="Calibri"/>
                <a:ea typeface="Calibri"/>
                <a:cs typeface="Calibri"/>
                <a:sym typeface="Calibri"/>
              </a:rPr>
              <a:t>IMPORTANTE</a:t>
            </a:r>
            <a:endParaRPr/>
          </a:p>
          <a:p>
            <a:pPr marL="0" marR="0" lvl="0" indent="0" algn="l" rtl="0">
              <a:spcBef>
                <a:spcPts val="0"/>
              </a:spcBef>
              <a:spcAft>
                <a:spcPts val="0"/>
              </a:spcAft>
              <a:buNone/>
            </a:pPr>
            <a:r>
              <a:rPr lang="es-ES" sz="1400" b="0" i="0" u="none" strike="noStrike" cap="none">
                <a:solidFill>
                  <a:srgbClr val="595959"/>
                </a:solidFill>
                <a:latin typeface="Calibri"/>
                <a:ea typeface="Calibri"/>
                <a:cs typeface="Calibri"/>
                <a:sym typeface="Calibri"/>
              </a:rPr>
              <a:t>Tenga presentes los siguientes lineamientos al momento de desarrollar su presentación en esta plantilla:</a:t>
            </a:r>
            <a:endParaRPr/>
          </a:p>
          <a:p>
            <a:pPr marL="0" marR="0" lvl="0" indent="0" algn="l" rtl="0">
              <a:spcBef>
                <a:spcPts val="0"/>
              </a:spcBef>
              <a:spcAft>
                <a:spcPts val="0"/>
              </a:spcAft>
              <a:buNone/>
            </a:pPr>
            <a:endParaRPr sz="1400" b="0" i="0" u="none" strike="noStrike" cap="none">
              <a:solidFill>
                <a:srgbClr val="595959"/>
              </a:solidFill>
              <a:latin typeface="Calibri"/>
              <a:ea typeface="Calibri"/>
              <a:cs typeface="Calibri"/>
              <a:sym typeface="Calibri"/>
            </a:endParaRPr>
          </a:p>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Los textos siempre deben ir en Calibri, en color gris para los textos y en color blanco para los titulares.</a:t>
            </a:r>
            <a:endParaRPr/>
          </a:p>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Si necesita destacar algún texto use </a:t>
            </a:r>
            <a:r>
              <a:rPr lang="es-ES" sz="1400" b="1" i="0" u="none" strike="noStrike" cap="none">
                <a:solidFill>
                  <a:srgbClr val="595959"/>
                </a:solidFill>
                <a:latin typeface="Calibri"/>
                <a:ea typeface="Calibri"/>
                <a:cs typeface="Calibri"/>
                <a:sym typeface="Calibri"/>
              </a:rPr>
              <a:t>“negrilla” </a:t>
            </a:r>
            <a:r>
              <a:rPr lang="es-ES" sz="1400" b="0" i="0" u="none" strike="noStrike" cap="none">
                <a:solidFill>
                  <a:srgbClr val="595959"/>
                </a:solidFill>
                <a:latin typeface="Calibri"/>
                <a:ea typeface="Calibri"/>
                <a:cs typeface="Calibri"/>
                <a:sym typeface="Calibri"/>
              </a:rPr>
              <a:t>o alguno de los otros colores de la misma paleta: </a:t>
            </a:r>
            <a:r>
              <a:rPr lang="es-ES" sz="1400" b="0" i="0" u="none" strike="noStrike" cap="none">
                <a:solidFill>
                  <a:srgbClr val="9DBB23"/>
                </a:solidFill>
                <a:latin typeface="Calibri"/>
                <a:ea typeface="Calibri"/>
                <a:cs typeface="Calibri"/>
                <a:sym typeface="Calibri"/>
              </a:rPr>
              <a:t>verde, </a:t>
            </a:r>
            <a:r>
              <a:rPr lang="es-ES" sz="1400" b="0" i="0" u="none" strike="noStrike" cap="none">
                <a:solidFill>
                  <a:srgbClr val="0099A5"/>
                </a:solidFill>
                <a:latin typeface="Calibri"/>
                <a:ea typeface="Calibri"/>
                <a:cs typeface="Calibri"/>
                <a:sym typeface="Calibri"/>
              </a:rPr>
              <a:t>azul</a:t>
            </a:r>
            <a:r>
              <a:rPr lang="es-ES" sz="1400" b="0" i="0" u="none" strike="noStrike" cap="none">
                <a:solidFill>
                  <a:srgbClr val="595959"/>
                </a:solidFill>
                <a:latin typeface="Calibri"/>
                <a:ea typeface="Calibri"/>
                <a:cs typeface="Calibri"/>
                <a:sym typeface="Calibri"/>
              </a:rPr>
              <a:t> o </a:t>
            </a:r>
            <a:r>
              <a:rPr lang="es-ES" sz="1400" b="0" i="0" u="none" strike="noStrike" cap="none">
                <a:solidFill>
                  <a:srgbClr val="FB7E1A"/>
                </a:solidFill>
                <a:latin typeface="Calibri"/>
                <a:ea typeface="Calibri"/>
                <a:cs typeface="Calibri"/>
                <a:sym typeface="Calibri"/>
              </a:rPr>
              <a:t>naranja</a:t>
            </a:r>
            <a:r>
              <a:rPr lang="es-ES" sz="1400" b="0" i="0" u="none" strike="noStrike" cap="none">
                <a:solidFill>
                  <a:srgbClr val="595959"/>
                </a:solidFill>
                <a:latin typeface="Calibri"/>
                <a:ea typeface="Calibri"/>
                <a:cs typeface="Calibri"/>
                <a:sym typeface="Calibri"/>
              </a:rPr>
              <a:t>. </a:t>
            </a:r>
            <a:endParaRPr/>
          </a:p>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Usted dispone de dos opciones de portada y 2 opciones de plantilla para incorporar los textos, cada plantilla la encuentra en los 3 colores institucionales.</a:t>
            </a:r>
            <a:endParaRPr/>
          </a:p>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No incorpore otros estilos de plantillas.</a:t>
            </a:r>
            <a:endParaRPr/>
          </a:p>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Mantenga los textos concisos y las presentaciones limpias, no las sobre cargue de elementos.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p:nvPr/>
        </p:nvSpPr>
        <p:spPr>
          <a:xfrm>
            <a:off x="1104985" y="94783"/>
            <a:ext cx="5057819" cy="3969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b="1" dirty="0">
                <a:solidFill>
                  <a:srgbClr val="E8E6E8"/>
                </a:solidFill>
                <a:latin typeface="Calibri"/>
                <a:ea typeface="Calibri"/>
                <a:cs typeface="Calibri"/>
                <a:sym typeface="Calibri"/>
              </a:rPr>
              <a:t>Planteamiento del problema</a:t>
            </a:r>
            <a:endParaRPr sz="3200" dirty="0"/>
          </a:p>
        </p:txBody>
      </p:sp>
      <p:sp>
        <p:nvSpPr>
          <p:cNvPr id="148" name="Google Shape;148;p25"/>
          <p:cNvSpPr txBox="1"/>
          <p:nvPr/>
        </p:nvSpPr>
        <p:spPr>
          <a:xfrm>
            <a:off x="553338" y="172483"/>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D</a:t>
            </a:r>
            <a:endParaRPr/>
          </a:p>
        </p:txBody>
      </p:sp>
      <p:pic>
        <p:nvPicPr>
          <p:cNvPr id="149" name="Google Shape;149;p25"/>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50" name="Google Shape;150;p25"/>
          <p:cNvSpPr txBox="1"/>
          <p:nvPr/>
        </p:nvSpPr>
        <p:spPr>
          <a:xfrm>
            <a:off x="954675" y="1227522"/>
            <a:ext cx="434491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5E5C5D"/>
                </a:solidFill>
                <a:latin typeface="Calibri"/>
                <a:ea typeface="Calibri"/>
                <a:cs typeface="Calibri"/>
                <a:sym typeface="Calibri"/>
              </a:rPr>
              <a:t>Planteamiento del problema</a:t>
            </a:r>
            <a:endParaRPr dirty="0"/>
          </a:p>
        </p:txBody>
      </p:sp>
      <p:sp>
        <p:nvSpPr>
          <p:cNvPr id="151" name="Google Shape;151;p25"/>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b="1" dirty="0">
                <a:solidFill>
                  <a:srgbClr val="ACC42D"/>
                </a:solidFill>
                <a:latin typeface="Calibri"/>
                <a:ea typeface="Calibri"/>
                <a:cs typeface="Calibri"/>
                <a:sym typeface="Calibri"/>
              </a:rPr>
              <a:t>SUBTÍTULO</a:t>
            </a:r>
            <a:endParaRPr dirty="0"/>
          </a:p>
        </p:txBody>
      </p:sp>
      <p:sp>
        <p:nvSpPr>
          <p:cNvPr id="152" name="Google Shape;152;p25"/>
          <p:cNvSpPr txBox="1"/>
          <p:nvPr/>
        </p:nvSpPr>
        <p:spPr>
          <a:xfrm>
            <a:off x="990198" y="2089468"/>
            <a:ext cx="6694481" cy="1169551"/>
          </a:xfrm>
          <a:prstGeom prst="rect">
            <a:avLst/>
          </a:prstGeom>
          <a:noFill/>
          <a:ln>
            <a:noFill/>
          </a:ln>
        </p:spPr>
        <p:txBody>
          <a:bodyPr spcFirstLastPara="1" wrap="square" lIns="91425" tIns="45700" rIns="91425" bIns="45700" anchor="t" anchorCtr="0">
            <a:noAutofit/>
          </a:bodyPr>
          <a:lstStyle/>
          <a:p>
            <a:pPr lvl="0" algn="just"/>
            <a:r>
              <a:rPr lang="es-ES" sz="1600" dirty="0">
                <a:solidFill>
                  <a:srgbClr val="5E5C5D"/>
                </a:solidFill>
                <a:latin typeface="Calibri"/>
                <a:ea typeface="Calibri"/>
                <a:cs typeface="Calibri"/>
                <a:sym typeface="Calibri"/>
              </a:rPr>
              <a:t>Actualmente la Ferretería JC lleva un proceso netamente manual sobre la Gestión de Inventarios apoyado por un archivo realizado en hoja de cálculo donde se listan en una tabla las características del producto que procede a hacer parte de los activos de la compañía.</a:t>
            </a:r>
          </a:p>
          <a:p>
            <a:pPr lvl="0" algn="just"/>
            <a:r>
              <a:rPr lang="es-ES" sz="1600" dirty="0">
                <a:solidFill>
                  <a:srgbClr val="5E5C5D"/>
                </a:solidFill>
                <a:latin typeface="Calibri"/>
                <a:ea typeface="Calibri"/>
                <a:cs typeface="Calibri"/>
                <a:sym typeface="Calibri"/>
              </a:rPr>
              <a:t>Por la naturaleza del sistema que se lleva actualmente para alimentar el documento de Inventario, el proceso de actualización es realmente engorroso.</a:t>
            </a:r>
          </a:p>
          <a:p>
            <a:pPr lvl="0" algn="just"/>
            <a:r>
              <a:rPr lang="es-ES" sz="1600" dirty="0">
                <a:solidFill>
                  <a:srgbClr val="5E5C5D"/>
                </a:solidFill>
                <a:latin typeface="Calibri"/>
                <a:ea typeface="Calibri"/>
                <a:cs typeface="Calibri"/>
                <a:sym typeface="Calibri"/>
              </a:rPr>
              <a:t>La información no está segura, inclusive con un alto grado de inconsistencia en los datos ya que se ha presentado el caso en el que se manipula más de un archivo, utilizando documentos copia que generan dispersión de la información. De esta forma no se puede determinar cuál es el archivo original ni cuál es el actualizado.</a:t>
            </a:r>
          </a:p>
        </p:txBody>
      </p:sp>
      <p:pic>
        <p:nvPicPr>
          <p:cNvPr id="153" name="Google Shape;153;p25"/>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p:nvPr/>
        </p:nvSpPr>
        <p:spPr>
          <a:xfrm>
            <a:off x="1067408" y="107309"/>
            <a:ext cx="375497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b="1" dirty="0">
                <a:solidFill>
                  <a:srgbClr val="E8E6E8"/>
                </a:solidFill>
                <a:latin typeface="Calibri"/>
                <a:ea typeface="Calibri"/>
                <a:cs typeface="Calibri"/>
                <a:sym typeface="Calibri"/>
              </a:rPr>
              <a:t>Alcance del proyecto</a:t>
            </a:r>
            <a:endParaRPr sz="3200" dirty="0"/>
          </a:p>
        </p:txBody>
      </p:sp>
      <p:sp>
        <p:nvSpPr>
          <p:cNvPr id="159" name="Google Shape;159;p26"/>
          <p:cNvSpPr txBox="1"/>
          <p:nvPr/>
        </p:nvSpPr>
        <p:spPr>
          <a:xfrm>
            <a:off x="553338" y="172483"/>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E</a:t>
            </a:r>
            <a:endParaRPr/>
          </a:p>
        </p:txBody>
      </p:sp>
      <p:pic>
        <p:nvPicPr>
          <p:cNvPr id="160" name="Google Shape;160;p26"/>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61" name="Google Shape;161;p26"/>
          <p:cNvSpPr txBox="1"/>
          <p:nvPr/>
        </p:nvSpPr>
        <p:spPr>
          <a:xfrm>
            <a:off x="954675" y="1227522"/>
            <a:ext cx="434491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5E5C5D"/>
                </a:solidFill>
                <a:latin typeface="Calibri"/>
                <a:ea typeface="Calibri"/>
                <a:cs typeface="Calibri"/>
                <a:sym typeface="Calibri"/>
              </a:rPr>
              <a:t>Alcance del proyecto</a:t>
            </a:r>
            <a:endParaRPr/>
          </a:p>
        </p:txBody>
      </p:sp>
      <p:sp>
        <p:nvSpPr>
          <p:cNvPr id="162" name="Google Shape;162;p26"/>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b="1">
                <a:solidFill>
                  <a:srgbClr val="ACC42D"/>
                </a:solidFill>
                <a:latin typeface="Calibri"/>
                <a:ea typeface="Calibri"/>
                <a:cs typeface="Calibri"/>
                <a:sym typeface="Calibri"/>
              </a:rPr>
              <a:t>SUBTÍTULO</a:t>
            </a:r>
            <a:endParaRPr/>
          </a:p>
        </p:txBody>
      </p:sp>
      <p:sp>
        <p:nvSpPr>
          <p:cNvPr id="163" name="Google Shape;163;p26"/>
          <p:cNvSpPr txBox="1"/>
          <p:nvPr/>
        </p:nvSpPr>
        <p:spPr>
          <a:xfrm>
            <a:off x="1040302" y="2427670"/>
            <a:ext cx="6694481" cy="1169551"/>
          </a:xfrm>
          <a:prstGeom prst="rect">
            <a:avLst/>
          </a:prstGeom>
          <a:noFill/>
          <a:ln>
            <a:noFill/>
          </a:ln>
        </p:spPr>
        <p:txBody>
          <a:bodyPr spcFirstLastPara="1" wrap="square" lIns="91425" tIns="45700" rIns="91425" bIns="45700" anchor="t" anchorCtr="0">
            <a:noAutofit/>
          </a:bodyPr>
          <a:lstStyle/>
          <a:p>
            <a:pPr lvl="0" algn="just"/>
            <a:r>
              <a:rPr lang="es-ES" sz="2400" dirty="0">
                <a:solidFill>
                  <a:srgbClr val="5E5C5D"/>
                </a:solidFill>
                <a:latin typeface="Calibri"/>
                <a:ea typeface="Calibri"/>
                <a:cs typeface="Calibri"/>
                <a:sym typeface="Calibri"/>
              </a:rPr>
              <a:t>El sistema a desarrollar llevara el registro controlado de la información general de cada producto existente, con el fin de obtener todos los datos necesarios de cada producto de manera organizada, confiable y correcta.</a:t>
            </a:r>
          </a:p>
          <a:p>
            <a:pPr marL="0" marR="0" lvl="0" indent="0" algn="l" rtl="0">
              <a:spcBef>
                <a:spcPts val="0"/>
              </a:spcBef>
              <a:spcAft>
                <a:spcPts val="0"/>
              </a:spcAft>
              <a:buNone/>
            </a:pPr>
            <a:endParaRPr dirty="0"/>
          </a:p>
        </p:txBody>
      </p:sp>
      <p:pic>
        <p:nvPicPr>
          <p:cNvPr id="164" name="Google Shape;164;p26"/>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p:nvPr/>
        </p:nvSpPr>
        <p:spPr>
          <a:xfrm>
            <a:off x="1060181" y="109718"/>
            <a:ext cx="375497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b="1" dirty="0">
                <a:solidFill>
                  <a:srgbClr val="E8E6E8"/>
                </a:solidFill>
                <a:latin typeface="Calibri"/>
                <a:ea typeface="Calibri"/>
                <a:cs typeface="Calibri"/>
                <a:sym typeface="Calibri"/>
              </a:rPr>
              <a:t>Justificación</a:t>
            </a:r>
            <a:endParaRPr sz="3200" dirty="0"/>
          </a:p>
        </p:txBody>
      </p:sp>
      <p:sp>
        <p:nvSpPr>
          <p:cNvPr id="170" name="Google Shape;170;p27"/>
          <p:cNvSpPr txBox="1"/>
          <p:nvPr/>
        </p:nvSpPr>
        <p:spPr>
          <a:xfrm>
            <a:off x="553338" y="172483"/>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F</a:t>
            </a:r>
            <a:endParaRPr/>
          </a:p>
        </p:txBody>
      </p:sp>
      <p:pic>
        <p:nvPicPr>
          <p:cNvPr id="171" name="Google Shape;171;p27"/>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72" name="Google Shape;172;p27"/>
          <p:cNvSpPr txBox="1"/>
          <p:nvPr/>
        </p:nvSpPr>
        <p:spPr>
          <a:xfrm>
            <a:off x="954675" y="1004785"/>
            <a:ext cx="434491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5E5C5D"/>
                </a:solidFill>
                <a:latin typeface="Calibri"/>
                <a:ea typeface="Calibri"/>
                <a:cs typeface="Calibri"/>
                <a:sym typeface="Calibri"/>
              </a:rPr>
              <a:t>Justificación</a:t>
            </a:r>
            <a:endParaRPr dirty="0"/>
          </a:p>
        </p:txBody>
      </p:sp>
      <p:sp>
        <p:nvSpPr>
          <p:cNvPr id="173" name="Google Shape;173;p27"/>
          <p:cNvSpPr txBox="1"/>
          <p:nvPr/>
        </p:nvSpPr>
        <p:spPr>
          <a:xfrm>
            <a:off x="990199" y="1294599"/>
            <a:ext cx="259126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b="1" dirty="0">
                <a:solidFill>
                  <a:srgbClr val="ACC42D"/>
                </a:solidFill>
                <a:latin typeface="Calibri"/>
                <a:ea typeface="Calibri"/>
                <a:cs typeface="Calibri"/>
                <a:sym typeface="Calibri"/>
              </a:rPr>
              <a:t>SUBTÍTULO</a:t>
            </a:r>
            <a:endParaRPr dirty="0"/>
          </a:p>
        </p:txBody>
      </p:sp>
      <p:sp>
        <p:nvSpPr>
          <p:cNvPr id="174" name="Google Shape;174;p27"/>
          <p:cNvSpPr txBox="1"/>
          <p:nvPr/>
        </p:nvSpPr>
        <p:spPr>
          <a:xfrm>
            <a:off x="990198" y="1647047"/>
            <a:ext cx="6694481" cy="1169551"/>
          </a:xfrm>
          <a:prstGeom prst="rect">
            <a:avLst/>
          </a:prstGeom>
          <a:noFill/>
          <a:ln>
            <a:noFill/>
          </a:ln>
        </p:spPr>
        <p:txBody>
          <a:bodyPr spcFirstLastPara="1" wrap="square" lIns="91425" tIns="45700" rIns="91425" bIns="45700" anchor="t" anchorCtr="0">
            <a:noAutofit/>
          </a:bodyPr>
          <a:lstStyle/>
          <a:p>
            <a:pPr lvl="0" algn="just"/>
            <a:r>
              <a:rPr lang="es-ES" sz="1800" dirty="0">
                <a:solidFill>
                  <a:srgbClr val="5E5C5D"/>
                </a:solidFill>
                <a:latin typeface="Calibri"/>
                <a:ea typeface="Calibri"/>
                <a:cs typeface="Calibri"/>
                <a:sym typeface="Calibri"/>
              </a:rPr>
              <a:t>Buscar un mejor desenvolvimiento del personal y rapidez en los procesos, lo que genera un mejor servicio.</a:t>
            </a:r>
          </a:p>
          <a:p>
            <a:pPr lvl="0" algn="just"/>
            <a:r>
              <a:rPr lang="es-ES" sz="1800" dirty="0">
                <a:solidFill>
                  <a:srgbClr val="5E5C5D"/>
                </a:solidFill>
                <a:latin typeface="Calibri"/>
                <a:ea typeface="Calibri"/>
                <a:cs typeface="Calibri"/>
                <a:sym typeface="Calibri"/>
              </a:rPr>
              <a:t>Debido a esta gran necesidad de cambio, se desarrollara la automatización de las actividades en la ferretería  por medio de este sistema, que permitirá el registro de entradas y salidas del inventario de almacén, requisiciones de compras, materiales y suministros.</a:t>
            </a:r>
          </a:p>
          <a:p>
            <a:pPr lvl="0" algn="just"/>
            <a:r>
              <a:rPr lang="es-ES" sz="1800" dirty="0">
                <a:solidFill>
                  <a:srgbClr val="5E5C5D"/>
                </a:solidFill>
                <a:latin typeface="Calibri"/>
                <a:ea typeface="Calibri"/>
                <a:cs typeface="Calibri"/>
                <a:sym typeface="Calibri"/>
              </a:rPr>
              <a:t> Al respecto hay que tener en cuenta que una de las razones que determina la importancia y justificación de desarrollar un sistema para esta empresa, es la de registrar y controlar los procesos, para dar así una respuesta inmediata a los diferentes departamentos que soliciten información y/o recursos, en el momento en que lo requieran evitando perdida de tiempo.</a:t>
            </a:r>
          </a:p>
        </p:txBody>
      </p:sp>
      <p:pic>
        <p:nvPicPr>
          <p:cNvPr id="175" name="Google Shape;175;p27"/>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p:nvPr/>
        </p:nvSpPr>
        <p:spPr>
          <a:xfrm>
            <a:off x="1747397" y="1968765"/>
            <a:ext cx="559167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400" b="1">
                <a:solidFill>
                  <a:schemeClr val="lt1"/>
                </a:solidFill>
                <a:latin typeface="Calibri"/>
                <a:ea typeface="Calibri"/>
                <a:cs typeface="Calibri"/>
                <a:sym typeface="Calibri"/>
              </a:rPr>
              <a:t>Componente</a:t>
            </a:r>
            <a:r>
              <a:rPr lang="es-ES" sz="4800" b="1">
                <a:solidFill>
                  <a:schemeClr val="lt1"/>
                </a:solidFill>
                <a:latin typeface="Calibri"/>
                <a:ea typeface="Calibri"/>
                <a:cs typeface="Calibri"/>
                <a:sym typeface="Calibri"/>
              </a:rPr>
              <a:t> Técnico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A</a:t>
            </a:r>
            <a:endParaRPr/>
          </a:p>
        </p:txBody>
      </p:sp>
      <p:pic>
        <p:nvPicPr>
          <p:cNvPr id="186" name="Google Shape;186;p29"/>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187" name="Google Shape;187;p29"/>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188" name="Google Shape;188;p29"/>
          <p:cNvSpPr txBox="1"/>
          <p:nvPr/>
        </p:nvSpPr>
        <p:spPr>
          <a:xfrm>
            <a:off x="954674" y="144887"/>
            <a:ext cx="438948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Técnicas de levantamiento de información</a:t>
            </a:r>
            <a:endParaRPr/>
          </a:p>
        </p:txBody>
      </p:sp>
      <p:sp>
        <p:nvSpPr>
          <p:cNvPr id="189" name="Google Shape;189;p29"/>
          <p:cNvSpPr txBox="1"/>
          <p:nvPr/>
        </p:nvSpPr>
        <p:spPr>
          <a:xfrm>
            <a:off x="954674" y="1227522"/>
            <a:ext cx="4897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5E5C5D"/>
                </a:solidFill>
                <a:latin typeface="Calibri"/>
                <a:ea typeface="Calibri"/>
                <a:cs typeface="Calibri"/>
                <a:sym typeface="Calibri"/>
              </a:rPr>
              <a:t>Técnicas de levantamiento de información </a:t>
            </a:r>
            <a:endParaRPr/>
          </a:p>
        </p:txBody>
      </p:sp>
      <p:sp>
        <p:nvSpPr>
          <p:cNvPr id="190" name="Google Shape;190;p29"/>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b="1">
                <a:solidFill>
                  <a:srgbClr val="FF9220"/>
                </a:solidFill>
                <a:latin typeface="Calibri"/>
                <a:ea typeface="Calibri"/>
                <a:cs typeface="Calibri"/>
                <a:sym typeface="Calibri"/>
              </a:rPr>
              <a:t>SUBTÍTULO</a:t>
            </a:r>
            <a:endParaRPr/>
          </a:p>
        </p:txBody>
      </p:sp>
      <p:sp>
        <p:nvSpPr>
          <p:cNvPr id="191" name="Google Shape;191;p29"/>
          <p:cNvSpPr txBox="1"/>
          <p:nvPr/>
        </p:nvSpPr>
        <p:spPr>
          <a:xfrm>
            <a:off x="990199" y="1930389"/>
            <a:ext cx="259126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b="1" dirty="0">
                <a:solidFill>
                  <a:srgbClr val="5E5C5D"/>
                </a:solidFill>
                <a:latin typeface="Calibri"/>
                <a:ea typeface="Calibri"/>
                <a:cs typeface="Calibri"/>
                <a:sym typeface="Calibri"/>
              </a:rPr>
              <a:t>Destacado</a:t>
            </a:r>
            <a:endParaRPr dirty="0"/>
          </a:p>
        </p:txBody>
      </p:sp>
      <p:sp>
        <p:nvSpPr>
          <p:cNvPr id="192" name="Google Shape;192;p29"/>
          <p:cNvSpPr txBox="1"/>
          <p:nvPr/>
        </p:nvSpPr>
        <p:spPr>
          <a:xfrm>
            <a:off x="990199" y="2373873"/>
            <a:ext cx="5936906" cy="150646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2000" dirty="0">
                <a:solidFill>
                  <a:schemeClr val="tx1">
                    <a:lumMod val="65000"/>
                    <a:lumOff val="35000"/>
                  </a:schemeClr>
                </a:solidFill>
              </a:rPr>
              <a:t>Para el levantamiento de información se realizo una entrevista al administrador de la ferretería JC, donde pudimos evidenciar las diferentes falencias en el proceso de inventarios; También se realizo una </a:t>
            </a:r>
            <a:r>
              <a:rPr lang="es-ES" sz="2000" dirty="0">
                <a:solidFill>
                  <a:schemeClr val="tx1">
                    <a:lumMod val="65000"/>
                    <a:lumOff val="35000"/>
                  </a:schemeClr>
                </a:solidFill>
                <a:hlinkClick r:id="rId5" action="ppaction://hlinkfile"/>
              </a:rPr>
              <a:t>encuesta</a:t>
            </a:r>
            <a:r>
              <a:rPr lang="es-ES" sz="2000" dirty="0">
                <a:solidFill>
                  <a:schemeClr val="tx1">
                    <a:lumMod val="65000"/>
                    <a:lumOff val="35000"/>
                  </a:schemeClr>
                </a:solidFill>
              </a:rPr>
              <a:t> vía web a otras ferreterías del sector para complementar el conocimiento y las necesidades del gremio. </a:t>
            </a:r>
            <a:endParaRPr sz="2000" dirty="0">
              <a:solidFill>
                <a:schemeClr val="tx1">
                  <a:lumMod val="65000"/>
                  <a:lumOff val="3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B</a:t>
            </a:r>
            <a:endParaRPr/>
          </a:p>
        </p:txBody>
      </p:sp>
      <p:pic>
        <p:nvPicPr>
          <p:cNvPr id="198" name="Google Shape;198;p30"/>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199" name="Google Shape;199;p30"/>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200" name="Google Shape;200;p30"/>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Mapa de procesos </a:t>
            </a:r>
            <a:endParaRPr/>
          </a:p>
        </p:txBody>
      </p:sp>
      <p:sp>
        <p:nvSpPr>
          <p:cNvPr id="201" name="Google Shape;201;p30"/>
          <p:cNvSpPr txBox="1"/>
          <p:nvPr/>
        </p:nvSpPr>
        <p:spPr>
          <a:xfrm>
            <a:off x="954674" y="915471"/>
            <a:ext cx="4897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5E5C5D"/>
                </a:solidFill>
                <a:latin typeface="Calibri"/>
                <a:ea typeface="Calibri"/>
                <a:cs typeface="Calibri"/>
                <a:sym typeface="Calibri"/>
                <a:hlinkClick r:id="rId5" action="ppaction://hlinkfile"/>
              </a:rPr>
              <a:t>Mapa de procesos actual</a:t>
            </a:r>
            <a:endParaRPr dirty="0"/>
          </a:p>
        </p:txBody>
      </p:sp>
      <p:pic>
        <p:nvPicPr>
          <p:cNvPr id="2" name="Imagen 1">
            <a:extLst>
              <a:ext uri="{FF2B5EF4-FFF2-40B4-BE49-F238E27FC236}">
                <a16:creationId xmlns:a16="http://schemas.microsoft.com/office/drawing/2014/main" id="{A2C80CE1-8076-4458-84FE-021A8E56A924}"/>
              </a:ext>
            </a:extLst>
          </p:cNvPr>
          <p:cNvPicPr>
            <a:picLocks noChangeAspect="1"/>
          </p:cNvPicPr>
          <p:nvPr/>
        </p:nvPicPr>
        <p:blipFill rotWithShape="1">
          <a:blip r:embed="rId6"/>
          <a:srcRect l="21509" t="8747" r="21746" b="8572"/>
          <a:stretch/>
        </p:blipFill>
        <p:spPr>
          <a:xfrm>
            <a:off x="384629" y="1277474"/>
            <a:ext cx="8236857" cy="379402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B</a:t>
            </a:r>
            <a:endParaRPr/>
          </a:p>
        </p:txBody>
      </p:sp>
      <p:pic>
        <p:nvPicPr>
          <p:cNvPr id="198" name="Google Shape;198;p30"/>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199" name="Google Shape;199;p30"/>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200" name="Google Shape;200;p30"/>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Mapa de procesos </a:t>
            </a:r>
            <a:endParaRPr/>
          </a:p>
        </p:txBody>
      </p:sp>
      <p:sp>
        <p:nvSpPr>
          <p:cNvPr id="201" name="Google Shape;201;p30"/>
          <p:cNvSpPr txBox="1"/>
          <p:nvPr/>
        </p:nvSpPr>
        <p:spPr>
          <a:xfrm>
            <a:off x="954674" y="915471"/>
            <a:ext cx="4897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5E5C5D"/>
                </a:solidFill>
                <a:latin typeface="Calibri"/>
                <a:ea typeface="Calibri"/>
                <a:cs typeface="Calibri"/>
                <a:sym typeface="Calibri"/>
                <a:hlinkClick r:id="rId5" action="ppaction://hlinkfile"/>
              </a:rPr>
              <a:t>Mapa de procesos Implementado</a:t>
            </a:r>
            <a:endParaRPr dirty="0"/>
          </a:p>
        </p:txBody>
      </p:sp>
      <p:pic>
        <p:nvPicPr>
          <p:cNvPr id="3" name="Imagen 2">
            <a:extLst>
              <a:ext uri="{FF2B5EF4-FFF2-40B4-BE49-F238E27FC236}">
                <a16:creationId xmlns:a16="http://schemas.microsoft.com/office/drawing/2014/main" id="{3D45117D-5545-41CC-8743-E74DA4B5BC0B}"/>
              </a:ext>
            </a:extLst>
          </p:cNvPr>
          <p:cNvPicPr>
            <a:picLocks noChangeAspect="1"/>
          </p:cNvPicPr>
          <p:nvPr/>
        </p:nvPicPr>
        <p:blipFill rotWithShape="1">
          <a:blip r:embed="rId6"/>
          <a:srcRect l="14330" t="8479" r="14603" b="11389"/>
          <a:stretch/>
        </p:blipFill>
        <p:spPr>
          <a:xfrm>
            <a:off x="312058" y="1298745"/>
            <a:ext cx="8033657" cy="3808756"/>
          </a:xfrm>
          <a:prstGeom prst="rect">
            <a:avLst/>
          </a:prstGeom>
        </p:spPr>
      </p:pic>
      <p:sp>
        <p:nvSpPr>
          <p:cNvPr id="4" name="CuadroTexto 3">
            <a:extLst>
              <a:ext uri="{FF2B5EF4-FFF2-40B4-BE49-F238E27FC236}">
                <a16:creationId xmlns:a16="http://schemas.microsoft.com/office/drawing/2014/main" id="{F8FC9613-9CA2-41BE-9070-8CD9FB997C49}"/>
              </a:ext>
            </a:extLst>
          </p:cNvPr>
          <p:cNvSpPr txBox="1"/>
          <p:nvPr/>
        </p:nvSpPr>
        <p:spPr>
          <a:xfrm>
            <a:off x="8570686" y="4659085"/>
            <a:ext cx="253596" cy="215444"/>
          </a:xfrm>
          <a:prstGeom prst="rect">
            <a:avLst/>
          </a:prstGeom>
          <a:noFill/>
        </p:spPr>
        <p:txBody>
          <a:bodyPr wrap="none" rtlCol="0">
            <a:spAutoFit/>
          </a:bodyPr>
          <a:lstStyle/>
          <a:p>
            <a:r>
              <a:rPr lang="es-CO" sz="800" b="1" dirty="0">
                <a:hlinkClick r:id="rId7" action="ppaction://hlinkfile"/>
              </a:rPr>
              <a:t>V</a:t>
            </a:r>
            <a:endParaRPr lang="es-CO" sz="800" b="1" dirty="0"/>
          </a:p>
        </p:txBody>
      </p:sp>
    </p:spTree>
    <p:extLst>
      <p:ext uri="{BB962C8B-B14F-4D97-AF65-F5344CB8AC3E}">
        <p14:creationId xmlns:p14="http://schemas.microsoft.com/office/powerpoint/2010/main" val="2634214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C</a:t>
            </a:r>
            <a:endParaRPr/>
          </a:p>
        </p:txBody>
      </p:sp>
      <p:pic>
        <p:nvPicPr>
          <p:cNvPr id="210" name="Google Shape;210;p31"/>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211" name="Google Shape;211;p31"/>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212" name="Google Shape;212;p31"/>
          <p:cNvSpPr txBox="1"/>
          <p:nvPr/>
        </p:nvSpPr>
        <p:spPr>
          <a:xfrm>
            <a:off x="954674" y="144887"/>
            <a:ext cx="438948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Hardware o software con el que cuenta el cliente </a:t>
            </a:r>
            <a:endParaRPr/>
          </a:p>
        </p:txBody>
      </p:sp>
      <p:pic>
        <p:nvPicPr>
          <p:cNvPr id="9" name="Imagen 8">
            <a:extLst>
              <a:ext uri="{FF2B5EF4-FFF2-40B4-BE49-F238E27FC236}">
                <a16:creationId xmlns:a16="http://schemas.microsoft.com/office/drawing/2014/main" id="{591122BB-2A09-485A-9FF7-08EBB08FA38C}"/>
              </a:ext>
            </a:extLst>
          </p:cNvPr>
          <p:cNvPicPr>
            <a:picLocks noChangeAspect="1"/>
          </p:cNvPicPr>
          <p:nvPr/>
        </p:nvPicPr>
        <p:blipFill>
          <a:blip r:embed="rId5"/>
          <a:stretch>
            <a:fillRect/>
          </a:stretch>
        </p:blipFill>
        <p:spPr>
          <a:xfrm>
            <a:off x="418218" y="1230379"/>
            <a:ext cx="1531827" cy="1038513"/>
          </a:xfrm>
          <a:prstGeom prst="rect">
            <a:avLst/>
          </a:prstGeom>
        </p:spPr>
      </p:pic>
      <p:sp>
        <p:nvSpPr>
          <p:cNvPr id="10" name="Rectángulo 9">
            <a:extLst>
              <a:ext uri="{FF2B5EF4-FFF2-40B4-BE49-F238E27FC236}">
                <a16:creationId xmlns:a16="http://schemas.microsoft.com/office/drawing/2014/main" id="{4B6DD25B-E153-4947-B48D-ADABB5A6860D}"/>
              </a:ext>
            </a:extLst>
          </p:cNvPr>
          <p:cNvSpPr/>
          <p:nvPr/>
        </p:nvSpPr>
        <p:spPr>
          <a:xfrm>
            <a:off x="91251" y="2392582"/>
            <a:ext cx="2214400" cy="784830"/>
          </a:xfrm>
          <a:prstGeom prst="rect">
            <a:avLst/>
          </a:prstGeom>
        </p:spPr>
        <p:txBody>
          <a:bodyPr wrap="square">
            <a:spAutoFit/>
          </a:bodyPr>
          <a:lstStyle/>
          <a:p>
            <a:r>
              <a:rPr lang="es-CO" sz="900" dirty="0"/>
              <a:t>Intel core i5 7400, 3.9 </a:t>
            </a:r>
            <a:r>
              <a:rPr lang="es-CO" sz="900" dirty="0" err="1"/>
              <a:t>ghz</a:t>
            </a:r>
            <a:r>
              <a:rPr lang="es-CO" sz="900" dirty="0"/>
              <a:t> </a:t>
            </a:r>
            <a:r>
              <a:rPr lang="es-CO" sz="900" dirty="0" err="1"/>
              <a:t>board</a:t>
            </a:r>
            <a:r>
              <a:rPr lang="es-CO" sz="900" dirty="0"/>
              <a:t> gigabyte h110mh6, disco duro 1 </a:t>
            </a:r>
            <a:r>
              <a:rPr lang="es-CO" sz="900" dirty="0" err="1"/>
              <a:t>tera</a:t>
            </a:r>
            <a:r>
              <a:rPr lang="es-CO" sz="900" dirty="0"/>
              <a:t>, </a:t>
            </a:r>
            <a:br>
              <a:rPr lang="es-CO" sz="900" dirty="0"/>
            </a:br>
            <a:r>
              <a:rPr lang="es-CO" sz="900" dirty="0"/>
              <a:t>ddr4 4gb, </a:t>
            </a:r>
            <a:r>
              <a:rPr lang="es-CO" sz="900" dirty="0" err="1"/>
              <a:t>dvd</a:t>
            </a:r>
            <a:r>
              <a:rPr lang="es-CO" sz="900" dirty="0"/>
              <a:t> </a:t>
            </a:r>
            <a:r>
              <a:rPr lang="es-CO" sz="900" dirty="0" err="1"/>
              <a:t>rw</a:t>
            </a:r>
            <a:r>
              <a:rPr lang="es-CO" sz="900" dirty="0"/>
              <a:t>, </a:t>
            </a:r>
            <a:r>
              <a:rPr lang="es-CO" sz="900" dirty="0" err="1"/>
              <a:t>hdmi</a:t>
            </a:r>
            <a:r>
              <a:rPr lang="es-CO" sz="900" dirty="0"/>
              <a:t>, monitor 20" / teclado-mouse. </a:t>
            </a:r>
            <a:r>
              <a:rPr lang="es-CO" sz="900" dirty="0" err="1"/>
              <a:t>windows</a:t>
            </a:r>
            <a:r>
              <a:rPr lang="es-CO" sz="900" dirty="0"/>
              <a:t> gen</a:t>
            </a:r>
          </a:p>
          <a:p>
            <a:r>
              <a:rPr lang="es-CO" sz="900" dirty="0"/>
              <a:t>con licencia de office 2013</a:t>
            </a:r>
          </a:p>
        </p:txBody>
      </p:sp>
      <p:pic>
        <p:nvPicPr>
          <p:cNvPr id="11" name="Imagen 10">
            <a:extLst>
              <a:ext uri="{FF2B5EF4-FFF2-40B4-BE49-F238E27FC236}">
                <a16:creationId xmlns:a16="http://schemas.microsoft.com/office/drawing/2014/main" id="{5BD1BDDD-BD96-45F1-A3E5-785772595E7F}"/>
              </a:ext>
            </a:extLst>
          </p:cNvPr>
          <p:cNvPicPr>
            <a:picLocks noChangeAspect="1"/>
          </p:cNvPicPr>
          <p:nvPr/>
        </p:nvPicPr>
        <p:blipFill>
          <a:blip r:embed="rId6"/>
          <a:stretch>
            <a:fillRect/>
          </a:stretch>
        </p:blipFill>
        <p:spPr>
          <a:xfrm>
            <a:off x="3055891" y="1119585"/>
            <a:ext cx="1857668" cy="1012784"/>
          </a:xfrm>
          <a:prstGeom prst="rect">
            <a:avLst/>
          </a:prstGeom>
        </p:spPr>
      </p:pic>
      <p:sp>
        <p:nvSpPr>
          <p:cNvPr id="12" name="CuadroTexto 11">
            <a:extLst>
              <a:ext uri="{FF2B5EF4-FFF2-40B4-BE49-F238E27FC236}">
                <a16:creationId xmlns:a16="http://schemas.microsoft.com/office/drawing/2014/main" id="{B4D44671-90C3-4190-A0B3-CC7F5C87EC8F}"/>
              </a:ext>
            </a:extLst>
          </p:cNvPr>
          <p:cNvSpPr txBox="1"/>
          <p:nvPr/>
        </p:nvSpPr>
        <p:spPr>
          <a:xfrm>
            <a:off x="2968662" y="2059605"/>
            <a:ext cx="2228992" cy="837127"/>
          </a:xfrm>
          <a:prstGeom prst="rect">
            <a:avLst/>
          </a:prstGeom>
        </p:spPr>
        <p:txBody>
          <a:bodyPr vert="horz" wrap="square" lIns="68580" tIns="34290" rIns="68580" bIns="34290" rtlCol="0" anchor="ctr">
            <a:noAutofit/>
          </a:bodyPr>
          <a:lstStyle/>
          <a:p>
            <a:pPr algn="l"/>
            <a:r>
              <a:rPr lang="es-CO" sz="900" dirty="0"/>
              <a:t>El cliente cuenta con dos líneas telefónicas, para toma de pedidos y asignación de visitas técnicas</a:t>
            </a:r>
          </a:p>
        </p:txBody>
      </p:sp>
      <p:pic>
        <p:nvPicPr>
          <p:cNvPr id="13" name="Imagen 12">
            <a:extLst>
              <a:ext uri="{FF2B5EF4-FFF2-40B4-BE49-F238E27FC236}">
                <a16:creationId xmlns:a16="http://schemas.microsoft.com/office/drawing/2014/main" id="{6BA3EC30-3054-405C-8457-D7AAE7CDDADE}"/>
              </a:ext>
            </a:extLst>
          </p:cNvPr>
          <p:cNvPicPr>
            <a:picLocks noChangeAspect="1"/>
          </p:cNvPicPr>
          <p:nvPr/>
        </p:nvPicPr>
        <p:blipFill>
          <a:blip r:embed="rId7"/>
          <a:stretch>
            <a:fillRect/>
          </a:stretch>
        </p:blipFill>
        <p:spPr>
          <a:xfrm>
            <a:off x="241585" y="3623273"/>
            <a:ext cx="1466812" cy="975575"/>
          </a:xfrm>
          <a:prstGeom prst="rect">
            <a:avLst/>
          </a:prstGeom>
        </p:spPr>
      </p:pic>
      <p:sp>
        <p:nvSpPr>
          <p:cNvPr id="14" name="CuadroTexto 13">
            <a:extLst>
              <a:ext uri="{FF2B5EF4-FFF2-40B4-BE49-F238E27FC236}">
                <a16:creationId xmlns:a16="http://schemas.microsoft.com/office/drawing/2014/main" id="{78B9ABF7-9051-445B-AA38-1E9C6FAC9E3A}"/>
              </a:ext>
            </a:extLst>
          </p:cNvPr>
          <p:cNvSpPr txBox="1"/>
          <p:nvPr/>
        </p:nvSpPr>
        <p:spPr>
          <a:xfrm>
            <a:off x="3861147" y="3902299"/>
            <a:ext cx="1415972" cy="531254"/>
          </a:xfrm>
          <a:prstGeom prst="rect">
            <a:avLst/>
          </a:prstGeom>
        </p:spPr>
        <p:txBody>
          <a:bodyPr vert="horz" wrap="square" lIns="68580" tIns="34290" rIns="68580" bIns="34290" rtlCol="0" anchor="ctr">
            <a:noAutofit/>
          </a:bodyPr>
          <a:lstStyle/>
          <a:p>
            <a:pPr algn="l"/>
            <a:endParaRPr lang="es-CO" sz="1050" b="1" dirty="0">
              <a:solidFill>
                <a:srgbClr val="92D050"/>
              </a:solidFill>
            </a:endParaRPr>
          </a:p>
        </p:txBody>
      </p:sp>
      <p:sp>
        <p:nvSpPr>
          <p:cNvPr id="15" name="CuadroTexto 14">
            <a:extLst>
              <a:ext uri="{FF2B5EF4-FFF2-40B4-BE49-F238E27FC236}">
                <a16:creationId xmlns:a16="http://schemas.microsoft.com/office/drawing/2014/main" id="{EC4E40C3-5172-4712-B130-B9D3F264D436}"/>
              </a:ext>
            </a:extLst>
          </p:cNvPr>
          <p:cNvSpPr txBox="1"/>
          <p:nvPr/>
        </p:nvSpPr>
        <p:spPr>
          <a:xfrm>
            <a:off x="1753114" y="3782282"/>
            <a:ext cx="2160152" cy="975575"/>
          </a:xfrm>
          <a:prstGeom prst="rect">
            <a:avLst/>
          </a:prstGeom>
        </p:spPr>
        <p:txBody>
          <a:bodyPr vert="horz" wrap="square" lIns="68580" tIns="34290" rIns="68580" bIns="34290" rtlCol="0" anchor="ctr">
            <a:noAutofit/>
          </a:bodyPr>
          <a:lstStyle/>
          <a:p>
            <a:pPr algn="l"/>
            <a:r>
              <a:rPr lang="es-CO" sz="900" dirty="0"/>
              <a:t>Tres líneas de celulares, una la maneja el administrador, otra la maneja el vendedor y una se le asigna al técnico que hace las visitas y realiza soportes e instalaciones.</a:t>
            </a:r>
          </a:p>
        </p:txBody>
      </p:sp>
      <p:pic>
        <p:nvPicPr>
          <p:cNvPr id="16" name="Imagen 15">
            <a:extLst>
              <a:ext uri="{FF2B5EF4-FFF2-40B4-BE49-F238E27FC236}">
                <a16:creationId xmlns:a16="http://schemas.microsoft.com/office/drawing/2014/main" id="{6E7F6E1D-65B7-464F-A301-33897CB3FF22}"/>
              </a:ext>
            </a:extLst>
          </p:cNvPr>
          <p:cNvPicPr>
            <a:picLocks noChangeAspect="1"/>
          </p:cNvPicPr>
          <p:nvPr/>
        </p:nvPicPr>
        <p:blipFill>
          <a:blip r:embed="rId8"/>
          <a:stretch>
            <a:fillRect/>
          </a:stretch>
        </p:blipFill>
        <p:spPr>
          <a:xfrm>
            <a:off x="6216271" y="1259443"/>
            <a:ext cx="1682756" cy="872926"/>
          </a:xfrm>
          <a:prstGeom prst="rect">
            <a:avLst/>
          </a:prstGeom>
        </p:spPr>
      </p:pic>
      <p:sp>
        <p:nvSpPr>
          <p:cNvPr id="17" name="CuadroTexto 16">
            <a:extLst>
              <a:ext uri="{FF2B5EF4-FFF2-40B4-BE49-F238E27FC236}">
                <a16:creationId xmlns:a16="http://schemas.microsoft.com/office/drawing/2014/main" id="{020B1747-4E4B-4E89-8CE2-40630CCD9273}"/>
              </a:ext>
            </a:extLst>
          </p:cNvPr>
          <p:cNvSpPr txBox="1"/>
          <p:nvPr/>
        </p:nvSpPr>
        <p:spPr>
          <a:xfrm>
            <a:off x="6134204" y="2084149"/>
            <a:ext cx="2093764" cy="700848"/>
          </a:xfrm>
          <a:prstGeom prst="rect">
            <a:avLst/>
          </a:prstGeom>
        </p:spPr>
        <p:txBody>
          <a:bodyPr vert="horz" wrap="square" lIns="68580" tIns="34290" rIns="68580" bIns="34290" rtlCol="0" anchor="ctr">
            <a:noAutofit/>
          </a:bodyPr>
          <a:lstStyle/>
          <a:p>
            <a:pPr algn="l"/>
            <a:r>
              <a:rPr lang="es-CO" sz="900" dirty="0"/>
              <a:t>Se tiene plan de internet de banda ancha con 10 Mb</a:t>
            </a:r>
          </a:p>
        </p:txBody>
      </p:sp>
      <p:pic>
        <p:nvPicPr>
          <p:cNvPr id="18" name="Imagen 17">
            <a:extLst>
              <a:ext uri="{FF2B5EF4-FFF2-40B4-BE49-F238E27FC236}">
                <a16:creationId xmlns:a16="http://schemas.microsoft.com/office/drawing/2014/main" id="{AF46599C-3DEC-4C19-B3EB-9CC69C2A07CA}"/>
              </a:ext>
            </a:extLst>
          </p:cNvPr>
          <p:cNvPicPr>
            <a:picLocks noChangeAspect="1"/>
          </p:cNvPicPr>
          <p:nvPr/>
        </p:nvPicPr>
        <p:blipFill rotWithShape="1">
          <a:blip r:embed="rId9"/>
          <a:srcRect t="5253"/>
          <a:stretch/>
        </p:blipFill>
        <p:spPr>
          <a:xfrm>
            <a:off x="4263198" y="3024122"/>
            <a:ext cx="1343261" cy="1272692"/>
          </a:xfrm>
          <a:prstGeom prst="rect">
            <a:avLst/>
          </a:prstGeom>
        </p:spPr>
      </p:pic>
      <p:sp>
        <p:nvSpPr>
          <p:cNvPr id="19" name="Rectángulo 18">
            <a:extLst>
              <a:ext uri="{FF2B5EF4-FFF2-40B4-BE49-F238E27FC236}">
                <a16:creationId xmlns:a16="http://schemas.microsoft.com/office/drawing/2014/main" id="{A35719C5-C996-4EF2-96C8-7612751B470D}"/>
              </a:ext>
            </a:extLst>
          </p:cNvPr>
          <p:cNvSpPr/>
          <p:nvPr/>
        </p:nvSpPr>
        <p:spPr>
          <a:xfrm>
            <a:off x="4099956" y="4347181"/>
            <a:ext cx="1793631" cy="646331"/>
          </a:xfrm>
          <a:prstGeom prst="rect">
            <a:avLst/>
          </a:prstGeom>
        </p:spPr>
        <p:txBody>
          <a:bodyPr wrap="square">
            <a:spAutoFit/>
          </a:bodyPr>
          <a:lstStyle/>
          <a:p>
            <a:r>
              <a:rPr lang="es-419" sz="900" dirty="0"/>
              <a:t>Caja registradora</a:t>
            </a:r>
          </a:p>
          <a:p>
            <a:r>
              <a:rPr lang="es-419" sz="900" dirty="0"/>
              <a:t>con impresora de recibos de rodillo de tinta negra y pantalla numérica LCD digital</a:t>
            </a:r>
          </a:p>
        </p:txBody>
      </p:sp>
      <p:pic>
        <p:nvPicPr>
          <p:cNvPr id="20" name="Imagen 19">
            <a:extLst>
              <a:ext uri="{FF2B5EF4-FFF2-40B4-BE49-F238E27FC236}">
                <a16:creationId xmlns:a16="http://schemas.microsoft.com/office/drawing/2014/main" id="{288188B8-327D-41FE-8665-4B4D346C2132}"/>
              </a:ext>
            </a:extLst>
          </p:cNvPr>
          <p:cNvPicPr>
            <a:picLocks noChangeAspect="1"/>
          </p:cNvPicPr>
          <p:nvPr/>
        </p:nvPicPr>
        <p:blipFill>
          <a:blip r:embed="rId10"/>
          <a:stretch>
            <a:fillRect/>
          </a:stretch>
        </p:blipFill>
        <p:spPr>
          <a:xfrm>
            <a:off x="6815331" y="3022809"/>
            <a:ext cx="1345929" cy="1009447"/>
          </a:xfrm>
          <a:prstGeom prst="rect">
            <a:avLst/>
          </a:prstGeom>
        </p:spPr>
      </p:pic>
      <p:sp>
        <p:nvSpPr>
          <p:cNvPr id="21" name="Rectángulo 20">
            <a:extLst>
              <a:ext uri="{FF2B5EF4-FFF2-40B4-BE49-F238E27FC236}">
                <a16:creationId xmlns:a16="http://schemas.microsoft.com/office/drawing/2014/main" id="{DF00AE62-55AC-4975-9793-10B54F9910DB}"/>
              </a:ext>
            </a:extLst>
          </p:cNvPr>
          <p:cNvSpPr/>
          <p:nvPr/>
        </p:nvSpPr>
        <p:spPr>
          <a:xfrm>
            <a:off x="6517190" y="4270068"/>
            <a:ext cx="2372663" cy="646331"/>
          </a:xfrm>
          <a:prstGeom prst="rect">
            <a:avLst/>
          </a:prstGeom>
        </p:spPr>
        <p:txBody>
          <a:bodyPr wrap="square">
            <a:spAutoFit/>
          </a:bodyPr>
          <a:lstStyle/>
          <a:p>
            <a:r>
              <a:rPr lang="es-419" sz="900" dirty="0"/>
              <a:t>Datafono para imprimir recibos, leer tarjetas y hacer transacciones financieras en línea. Se conecta a través de la red celular con su sim </a:t>
            </a:r>
            <a:r>
              <a:rPr lang="es-419" sz="900" dirty="0" err="1"/>
              <a:t>card</a:t>
            </a:r>
            <a:r>
              <a:rPr lang="es-419" sz="900"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p:nvPr/>
        </p:nvSpPr>
        <p:spPr>
          <a:xfrm>
            <a:off x="602387" y="177158"/>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D</a:t>
            </a:r>
            <a:endParaRPr/>
          </a:p>
        </p:txBody>
      </p:sp>
      <p:pic>
        <p:nvPicPr>
          <p:cNvPr id="221" name="Google Shape;221;p32"/>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222" name="Google Shape;222;p32"/>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223" name="Google Shape;223;p32"/>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Informe de requerimientos </a:t>
            </a:r>
            <a:endParaRPr/>
          </a:p>
        </p:txBody>
      </p:sp>
      <p:sp>
        <p:nvSpPr>
          <p:cNvPr id="224" name="Google Shape;224;p32"/>
          <p:cNvSpPr txBox="1"/>
          <p:nvPr/>
        </p:nvSpPr>
        <p:spPr>
          <a:xfrm>
            <a:off x="812676" y="1227522"/>
            <a:ext cx="4897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5E5C5D"/>
                </a:solidFill>
                <a:latin typeface="Calibri"/>
                <a:ea typeface="Calibri"/>
                <a:cs typeface="Calibri"/>
                <a:sym typeface="Calibri"/>
              </a:rPr>
              <a:t>Informe de Requerimientos (IEEE 830)</a:t>
            </a:r>
            <a:endParaRPr dirty="0"/>
          </a:p>
        </p:txBody>
      </p:sp>
      <p:sp>
        <p:nvSpPr>
          <p:cNvPr id="227" name="Google Shape;227;p32"/>
          <p:cNvSpPr txBox="1"/>
          <p:nvPr/>
        </p:nvSpPr>
        <p:spPr>
          <a:xfrm>
            <a:off x="740229" y="4198735"/>
            <a:ext cx="7939314" cy="523220"/>
          </a:xfrm>
          <a:prstGeom prst="rect">
            <a:avLst/>
          </a:prstGeom>
          <a:noFill/>
          <a:ln>
            <a:noFill/>
          </a:ln>
        </p:spPr>
        <p:txBody>
          <a:bodyPr spcFirstLastPara="1" wrap="square" lIns="91425" tIns="45700" rIns="91425" bIns="45700" anchor="t" anchorCtr="0">
            <a:noAutofit/>
          </a:bodyPr>
          <a:lstStyle/>
          <a:p>
            <a:r>
              <a:rPr lang="es-ES" sz="1800" b="1" dirty="0">
                <a:solidFill>
                  <a:srgbClr val="5E5C5D"/>
                </a:solidFill>
                <a:latin typeface="Calibri"/>
                <a:ea typeface="Calibri"/>
                <a:cs typeface="Calibri"/>
                <a:sym typeface="Calibri"/>
                <a:hlinkClick r:id="rId5" action="ppaction://hlinkfile"/>
              </a:rPr>
              <a:t>Requerimientos funcionales</a:t>
            </a:r>
            <a:r>
              <a:rPr lang="es-ES" sz="1800" b="1" dirty="0">
                <a:solidFill>
                  <a:srgbClr val="5E5C5D"/>
                </a:solidFill>
                <a:latin typeface="Calibri"/>
                <a:ea typeface="Calibri"/>
                <a:cs typeface="Calibri"/>
                <a:sym typeface="Calibri"/>
              </a:rPr>
              <a:t>                                        </a:t>
            </a:r>
            <a:r>
              <a:rPr lang="es-ES" sz="1800" b="1" dirty="0">
                <a:solidFill>
                  <a:srgbClr val="5E5C5D"/>
                </a:solidFill>
                <a:latin typeface="Calibri"/>
                <a:ea typeface="Calibri"/>
                <a:cs typeface="Calibri"/>
                <a:sym typeface="Calibri"/>
                <a:hlinkClick r:id="rId6" action="ppaction://hlinkfile"/>
              </a:rPr>
              <a:t>Requerimientos no funcionales </a:t>
            </a:r>
            <a:endParaRPr lang="es-ES" sz="1800" b="1" dirty="0"/>
          </a:p>
          <a:p>
            <a:pPr marL="0" marR="0" lvl="0" indent="0" algn="l" rtl="0">
              <a:spcBef>
                <a:spcPts val="0"/>
              </a:spcBef>
              <a:spcAft>
                <a:spcPts val="0"/>
              </a:spcAft>
              <a:buNone/>
            </a:pPr>
            <a:endParaRPr dirty="0"/>
          </a:p>
        </p:txBody>
      </p:sp>
      <p:pic>
        <p:nvPicPr>
          <p:cNvPr id="2" name="Imagen 1">
            <a:extLst>
              <a:ext uri="{FF2B5EF4-FFF2-40B4-BE49-F238E27FC236}">
                <a16:creationId xmlns:a16="http://schemas.microsoft.com/office/drawing/2014/main" id="{ACAB3D61-EFC1-4E0B-87BC-30A27315192E}"/>
              </a:ext>
            </a:extLst>
          </p:cNvPr>
          <p:cNvPicPr>
            <a:picLocks noChangeAspect="1"/>
          </p:cNvPicPr>
          <p:nvPr/>
        </p:nvPicPr>
        <p:blipFill>
          <a:blip r:embed="rId7"/>
          <a:stretch>
            <a:fillRect/>
          </a:stretch>
        </p:blipFill>
        <p:spPr>
          <a:xfrm>
            <a:off x="1101721" y="2193471"/>
            <a:ext cx="2004336" cy="1722507"/>
          </a:xfrm>
          <a:prstGeom prst="rect">
            <a:avLst/>
          </a:prstGeom>
          <a:ln w="38100">
            <a:solidFill>
              <a:schemeClr val="tx1"/>
            </a:solidFill>
          </a:ln>
        </p:spPr>
      </p:pic>
      <p:pic>
        <p:nvPicPr>
          <p:cNvPr id="3" name="Imagen 2">
            <a:extLst>
              <a:ext uri="{FF2B5EF4-FFF2-40B4-BE49-F238E27FC236}">
                <a16:creationId xmlns:a16="http://schemas.microsoft.com/office/drawing/2014/main" id="{CC4BB835-AB7D-4A66-91C3-DC5B5F5A5559}"/>
              </a:ext>
            </a:extLst>
          </p:cNvPr>
          <p:cNvPicPr>
            <a:picLocks noChangeAspect="1"/>
          </p:cNvPicPr>
          <p:nvPr/>
        </p:nvPicPr>
        <p:blipFill rotWithShape="1">
          <a:blip r:embed="rId8"/>
          <a:srcRect l="14603" t="13605" r="16637" b="13219"/>
          <a:stretch/>
        </p:blipFill>
        <p:spPr>
          <a:xfrm>
            <a:off x="5720167" y="2193470"/>
            <a:ext cx="2004336" cy="1722507"/>
          </a:xfrm>
          <a:prstGeom prst="rect">
            <a:avLst/>
          </a:prstGeom>
          <a:solidFill>
            <a:schemeClr val="tx1"/>
          </a:solidFill>
          <a:ln w="38100">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E</a:t>
            </a:r>
            <a:endParaRPr/>
          </a:p>
        </p:txBody>
      </p:sp>
      <p:pic>
        <p:nvPicPr>
          <p:cNvPr id="233" name="Google Shape;233;p33"/>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234" name="Google Shape;234;p33"/>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235" name="Google Shape;235;p33"/>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Casos de uso </a:t>
            </a:r>
            <a:endParaRPr/>
          </a:p>
        </p:txBody>
      </p:sp>
      <p:sp>
        <p:nvSpPr>
          <p:cNvPr id="2" name="CuadroTexto 1"/>
          <p:cNvSpPr txBox="1"/>
          <p:nvPr/>
        </p:nvSpPr>
        <p:spPr>
          <a:xfrm>
            <a:off x="435486" y="974596"/>
            <a:ext cx="3829050" cy="615553"/>
          </a:xfrm>
          <a:prstGeom prst="rect">
            <a:avLst/>
          </a:prstGeom>
          <a:noFill/>
        </p:spPr>
        <p:txBody>
          <a:bodyPr wrap="square" rtlCol="0">
            <a:spAutoFit/>
          </a:bodyPr>
          <a:lstStyle/>
          <a:p>
            <a:pPr lvl="0"/>
            <a:r>
              <a:rPr lang="es-ES" sz="2000" b="1" dirty="0">
                <a:solidFill>
                  <a:srgbClr val="5E5C5D"/>
                </a:solidFill>
                <a:latin typeface="Calibri"/>
                <a:ea typeface="Calibri"/>
                <a:cs typeface="Calibri"/>
                <a:sym typeface="Calibri"/>
              </a:rPr>
              <a:t>Diagrama de casos de uso</a:t>
            </a:r>
            <a:endParaRPr lang="es-ES" sz="2000" b="1" dirty="0"/>
          </a:p>
          <a:p>
            <a:endParaRPr lang="es-CO" dirty="0"/>
          </a:p>
        </p:txBody>
      </p:sp>
      <p:pic>
        <p:nvPicPr>
          <p:cNvPr id="3" name="Imagen 2"/>
          <p:cNvPicPr>
            <a:picLocks noChangeAspect="1"/>
          </p:cNvPicPr>
          <p:nvPr/>
        </p:nvPicPr>
        <p:blipFill rotWithShape="1">
          <a:blip r:embed="rId5">
            <a:extLst>
              <a:ext uri="{28A0092B-C50C-407E-A947-70E740481C1C}">
                <a14:useLocalDpi xmlns:a14="http://schemas.microsoft.com/office/drawing/2010/main" val="0"/>
              </a:ext>
            </a:extLst>
          </a:blip>
          <a:srcRect r="6539"/>
          <a:stretch/>
        </p:blipFill>
        <p:spPr>
          <a:xfrm>
            <a:off x="370458" y="2149782"/>
            <a:ext cx="2454295" cy="2626374"/>
          </a:xfrm>
          <a:prstGeom prst="rect">
            <a:avLst/>
          </a:prstGeom>
        </p:spPr>
      </p:pic>
      <p:pic>
        <p:nvPicPr>
          <p:cNvPr id="4" name="Imagen 3"/>
          <p:cNvPicPr>
            <a:picLocks noChangeAspect="1"/>
          </p:cNvPicPr>
          <p:nvPr/>
        </p:nvPicPr>
        <p:blipFill rotWithShape="1">
          <a:blip r:embed="rId6">
            <a:extLst>
              <a:ext uri="{28A0092B-C50C-407E-A947-70E740481C1C}">
                <a14:useLocalDpi xmlns:a14="http://schemas.microsoft.com/office/drawing/2010/main" val="0"/>
              </a:ext>
            </a:extLst>
          </a:blip>
          <a:srcRect r="5918"/>
          <a:stretch/>
        </p:blipFill>
        <p:spPr>
          <a:xfrm>
            <a:off x="3406140" y="2149782"/>
            <a:ext cx="2400299" cy="2587902"/>
          </a:xfrm>
          <a:prstGeom prst="rect">
            <a:avLst/>
          </a:prstGeom>
        </p:spPr>
      </p:pic>
      <p:sp>
        <p:nvSpPr>
          <p:cNvPr id="5" name="Rectángulo 4"/>
          <p:cNvSpPr/>
          <p:nvPr/>
        </p:nvSpPr>
        <p:spPr>
          <a:xfrm>
            <a:off x="435486" y="1864366"/>
            <a:ext cx="1289135" cy="307777"/>
          </a:xfrm>
          <a:prstGeom prst="rect">
            <a:avLst/>
          </a:prstGeom>
        </p:spPr>
        <p:txBody>
          <a:bodyPr wrap="none">
            <a:spAutoFit/>
          </a:bodyPr>
          <a:lstStyle/>
          <a:p>
            <a:r>
              <a:rPr lang="es-CO" dirty="0"/>
              <a:t>Administrador</a:t>
            </a:r>
          </a:p>
        </p:txBody>
      </p:sp>
      <p:sp>
        <p:nvSpPr>
          <p:cNvPr id="6" name="Rectángulo 5"/>
          <p:cNvSpPr/>
          <p:nvPr/>
        </p:nvSpPr>
        <p:spPr>
          <a:xfrm>
            <a:off x="3510156" y="1842404"/>
            <a:ext cx="1010213" cy="307777"/>
          </a:xfrm>
          <a:prstGeom prst="rect">
            <a:avLst/>
          </a:prstGeom>
        </p:spPr>
        <p:txBody>
          <a:bodyPr wrap="none">
            <a:spAutoFit/>
          </a:bodyPr>
          <a:lstStyle/>
          <a:p>
            <a:r>
              <a:rPr lang="es-CO" dirty="0"/>
              <a:t>Proveedor</a:t>
            </a:r>
          </a:p>
        </p:txBody>
      </p:sp>
      <p:sp>
        <p:nvSpPr>
          <p:cNvPr id="7" name="Rectángulo 6"/>
          <p:cNvSpPr/>
          <p:nvPr/>
        </p:nvSpPr>
        <p:spPr>
          <a:xfrm>
            <a:off x="6797394" y="1842404"/>
            <a:ext cx="1239442" cy="523220"/>
          </a:xfrm>
          <a:prstGeom prst="rect">
            <a:avLst/>
          </a:prstGeom>
        </p:spPr>
        <p:txBody>
          <a:bodyPr wrap="none">
            <a:spAutoFit/>
          </a:bodyPr>
          <a:lstStyle/>
          <a:p>
            <a:r>
              <a:rPr lang="es-CO" dirty="0"/>
              <a:t>Crear Cliente</a:t>
            </a:r>
          </a:p>
          <a:p>
            <a:endParaRPr lang="es-CO" dirty="0"/>
          </a:p>
        </p:txBody>
      </p:sp>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6500" y="2172143"/>
            <a:ext cx="2651760" cy="25655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47"/>
        <p:cNvGrpSpPr/>
        <p:nvPr/>
      </p:nvGrpSpPr>
      <p:grpSpPr>
        <a:xfrm>
          <a:off x="0" y="0"/>
          <a:ext cx="0" cy="0"/>
          <a:chOff x="0" y="0"/>
          <a:chExt cx="0" cy="0"/>
        </a:xfrm>
      </p:grpSpPr>
      <p:sp>
        <p:nvSpPr>
          <p:cNvPr id="48" name="Google Shape;48;p16"/>
          <p:cNvSpPr/>
          <p:nvPr/>
        </p:nvSpPr>
        <p:spPr>
          <a:xfrm>
            <a:off x="0" y="0"/>
            <a:ext cx="9144000" cy="5143500"/>
          </a:xfrm>
          <a:prstGeom prst="rect">
            <a:avLst/>
          </a:prstGeom>
          <a:solidFill>
            <a:schemeClr val="lt1"/>
          </a:soli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 name="Google Shape;49;p16"/>
          <p:cNvSpPr txBox="1"/>
          <p:nvPr/>
        </p:nvSpPr>
        <p:spPr>
          <a:xfrm>
            <a:off x="352320" y="294964"/>
            <a:ext cx="8357418" cy="32774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400" b="0" i="0" u="none" strike="noStrike" cap="none">
                <a:solidFill>
                  <a:srgbClr val="595959"/>
                </a:solidFill>
                <a:latin typeface="Calibri"/>
                <a:ea typeface="Calibri"/>
                <a:cs typeface="Calibri"/>
                <a:sym typeface="Calibri"/>
              </a:rPr>
              <a:t>Evite lo siguiente:</a:t>
            </a:r>
            <a:endParaRPr/>
          </a:p>
        </p:txBody>
      </p:sp>
      <p:sp>
        <p:nvSpPr>
          <p:cNvPr id="50" name="Google Shape;50;p16"/>
          <p:cNvSpPr txBox="1"/>
          <p:nvPr/>
        </p:nvSpPr>
        <p:spPr>
          <a:xfrm rot="-458180">
            <a:off x="387255" y="912304"/>
            <a:ext cx="2183929" cy="671542"/>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2"/>
              </a:buClr>
              <a:buSzPts val="1600"/>
              <a:buFont typeface="Schoolbell"/>
              <a:buNone/>
            </a:pPr>
            <a:r>
              <a:rPr lang="es-ES" sz="1600" b="1" i="0" u="none" strike="noStrike" cap="none">
                <a:solidFill>
                  <a:schemeClr val="dk2"/>
                </a:solidFill>
                <a:latin typeface="Schoolbell"/>
                <a:ea typeface="Schoolbell"/>
                <a:cs typeface="Schoolbell"/>
                <a:sym typeface="Schoolbell"/>
              </a:rPr>
              <a:t>Transparencia</a:t>
            </a:r>
            <a:endParaRPr sz="1600" b="1" i="0" u="none" strike="noStrike" cap="none">
              <a:solidFill>
                <a:schemeClr val="dk2"/>
              </a:solidFill>
              <a:latin typeface="Schoolbell"/>
              <a:ea typeface="Schoolbell"/>
              <a:cs typeface="Schoolbell"/>
              <a:sym typeface="Schoolbell"/>
            </a:endParaRPr>
          </a:p>
        </p:txBody>
      </p:sp>
      <p:sp>
        <p:nvSpPr>
          <p:cNvPr id="51" name="Google Shape;51;p16"/>
          <p:cNvSpPr txBox="1"/>
          <p:nvPr/>
        </p:nvSpPr>
        <p:spPr>
          <a:xfrm>
            <a:off x="200369" y="1398397"/>
            <a:ext cx="4412638" cy="499467"/>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rgbClr val="974806"/>
              </a:buClr>
              <a:buSzPts val="1600"/>
              <a:buFont typeface="Arial"/>
              <a:buNone/>
            </a:pPr>
            <a:r>
              <a:rPr lang="es-ES" sz="1600" b="1" i="0" u="none" strike="noStrike" cap="none">
                <a:solidFill>
                  <a:srgbClr val="974806"/>
                </a:solidFill>
                <a:latin typeface="Arial"/>
                <a:ea typeface="Arial"/>
                <a:cs typeface="Arial"/>
                <a:sym typeface="Arial"/>
              </a:rPr>
              <a:t>Racionalización de la Formación Profesional</a:t>
            </a:r>
            <a:endParaRPr sz="1600" b="1" i="0" u="none" strike="noStrike" cap="none">
              <a:solidFill>
                <a:srgbClr val="974806"/>
              </a:solidFill>
              <a:latin typeface="Arial"/>
              <a:ea typeface="Arial"/>
              <a:cs typeface="Arial"/>
              <a:sym typeface="Arial"/>
            </a:endParaRPr>
          </a:p>
        </p:txBody>
      </p:sp>
      <p:sp>
        <p:nvSpPr>
          <p:cNvPr id="52" name="Google Shape;52;p16"/>
          <p:cNvSpPr txBox="1"/>
          <p:nvPr/>
        </p:nvSpPr>
        <p:spPr>
          <a:xfrm>
            <a:off x="352320" y="647284"/>
            <a:ext cx="4063998" cy="327741"/>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Usar otros tipos de tipografía o ponerle “efectos”:</a:t>
            </a:r>
            <a:endParaRPr/>
          </a:p>
        </p:txBody>
      </p:sp>
      <p:sp>
        <p:nvSpPr>
          <p:cNvPr id="53" name="Google Shape;53;p16"/>
          <p:cNvSpPr txBox="1"/>
          <p:nvPr/>
        </p:nvSpPr>
        <p:spPr>
          <a:xfrm>
            <a:off x="352319" y="1947028"/>
            <a:ext cx="4063999" cy="434258"/>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Utilizar otras opciones para los iconos del los listados como chulos, rombos, etc.:</a:t>
            </a:r>
            <a:endParaRPr/>
          </a:p>
        </p:txBody>
      </p:sp>
      <p:sp>
        <p:nvSpPr>
          <p:cNvPr id="54" name="Google Shape;54;p16"/>
          <p:cNvSpPr txBox="1"/>
          <p:nvPr/>
        </p:nvSpPr>
        <p:spPr>
          <a:xfrm>
            <a:off x="811159" y="2446838"/>
            <a:ext cx="2269612" cy="765019"/>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Compromisos</a:t>
            </a:r>
            <a:endParaRPr/>
          </a:p>
          <a:p>
            <a:pPr marL="285750" marR="0" lvl="0" indent="-285750" algn="l" rtl="0">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Responsabilidades</a:t>
            </a:r>
            <a:endParaRPr/>
          </a:p>
          <a:p>
            <a:pPr marL="285750" marR="0" lvl="0" indent="-285750" algn="l" rtl="0">
              <a:spcBef>
                <a:spcPts val="0"/>
              </a:spcBef>
              <a:spcAft>
                <a:spcPts val="0"/>
              </a:spcAft>
              <a:buClr>
                <a:schemeClr val="dk1"/>
              </a:buClr>
              <a:buSzPts val="1200"/>
              <a:buFont typeface="Noto Sans Symbols"/>
              <a:buChar char="⮚"/>
            </a:pPr>
            <a:r>
              <a:rPr lang="es-ES" sz="1200" b="0" i="0" u="none" strike="noStrike" cap="none">
                <a:solidFill>
                  <a:schemeClr val="dk1"/>
                </a:solidFill>
                <a:latin typeface="Arial"/>
                <a:ea typeface="Arial"/>
                <a:cs typeface="Arial"/>
                <a:sym typeface="Arial"/>
              </a:rPr>
              <a:t>Resultados</a:t>
            </a:r>
            <a:endParaRPr/>
          </a:p>
        </p:txBody>
      </p:sp>
      <p:sp>
        <p:nvSpPr>
          <p:cNvPr id="55" name="Google Shape;55;p16"/>
          <p:cNvSpPr txBox="1"/>
          <p:nvPr/>
        </p:nvSpPr>
        <p:spPr>
          <a:xfrm>
            <a:off x="4645740" y="647284"/>
            <a:ext cx="4063998" cy="327741"/>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Incorporar imágenes que estén deformadas, pixeladas, etc:</a:t>
            </a:r>
            <a:endParaRPr/>
          </a:p>
        </p:txBody>
      </p:sp>
      <p:pic>
        <p:nvPicPr>
          <p:cNvPr id="56" name="Google Shape;56;p16" descr="Captura de pantalla 2017-07-21 a las 12.07.20 p.m..png"/>
          <p:cNvPicPr preferRelativeResize="0"/>
          <p:nvPr/>
        </p:nvPicPr>
        <p:blipFill rotWithShape="1">
          <a:blip r:embed="rId3">
            <a:alphaModFix/>
          </a:blip>
          <a:srcRect/>
          <a:stretch/>
        </p:blipFill>
        <p:spPr>
          <a:xfrm>
            <a:off x="5026180" y="1191227"/>
            <a:ext cx="2659366" cy="1501857"/>
          </a:xfrm>
          <a:prstGeom prst="rect">
            <a:avLst/>
          </a:prstGeom>
          <a:noFill/>
          <a:ln>
            <a:noFill/>
          </a:ln>
        </p:spPr>
      </p:pic>
      <p:pic>
        <p:nvPicPr>
          <p:cNvPr id="57" name="Google Shape;57;p16" descr="Captura de pantalla 2017-07-21 a las 12.11.39 p.m..png"/>
          <p:cNvPicPr preferRelativeResize="0"/>
          <p:nvPr/>
        </p:nvPicPr>
        <p:blipFill rotWithShape="1">
          <a:blip r:embed="rId4">
            <a:alphaModFix/>
          </a:blip>
          <a:srcRect/>
          <a:stretch/>
        </p:blipFill>
        <p:spPr>
          <a:xfrm>
            <a:off x="5026180" y="3228240"/>
            <a:ext cx="2659366" cy="1479062"/>
          </a:xfrm>
          <a:prstGeom prst="rect">
            <a:avLst/>
          </a:prstGeom>
          <a:noFill/>
          <a:ln>
            <a:noFill/>
          </a:ln>
        </p:spPr>
      </p:pic>
      <p:sp>
        <p:nvSpPr>
          <p:cNvPr id="58" name="Google Shape;58;p16"/>
          <p:cNvSpPr/>
          <p:nvPr/>
        </p:nvSpPr>
        <p:spPr>
          <a:xfrm>
            <a:off x="5088190" y="1253606"/>
            <a:ext cx="704645" cy="622710"/>
          </a:xfrm>
          <a:prstGeom prst="rect">
            <a:avLst/>
          </a:pr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59" name="Google Shape;59;p16"/>
          <p:cNvCxnSpPr/>
          <p:nvPr/>
        </p:nvCxnSpPr>
        <p:spPr>
          <a:xfrm>
            <a:off x="5440513" y="999607"/>
            <a:ext cx="0" cy="216202"/>
          </a:xfrm>
          <a:prstGeom prst="straightConnector1">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sp>
        <p:nvSpPr>
          <p:cNvPr id="60" name="Google Shape;60;p16"/>
          <p:cNvSpPr txBox="1"/>
          <p:nvPr/>
        </p:nvSpPr>
        <p:spPr>
          <a:xfrm>
            <a:off x="4645740" y="2744818"/>
            <a:ext cx="4063998" cy="327741"/>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Poner elementos sobre las franjas para titulares:</a:t>
            </a:r>
            <a:endParaRPr/>
          </a:p>
        </p:txBody>
      </p:sp>
      <p:sp>
        <p:nvSpPr>
          <p:cNvPr id="61" name="Google Shape;61;p16"/>
          <p:cNvSpPr/>
          <p:nvPr/>
        </p:nvSpPr>
        <p:spPr>
          <a:xfrm>
            <a:off x="5088190" y="3220045"/>
            <a:ext cx="2195871" cy="450653"/>
          </a:xfrm>
          <a:prstGeom prst="rect">
            <a:avLst/>
          </a:pr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62" name="Google Shape;62;p16"/>
          <p:cNvCxnSpPr/>
          <p:nvPr/>
        </p:nvCxnSpPr>
        <p:spPr>
          <a:xfrm>
            <a:off x="5440513" y="3021816"/>
            <a:ext cx="0" cy="216202"/>
          </a:xfrm>
          <a:prstGeom prst="straightConnector1">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sp>
        <p:nvSpPr>
          <p:cNvPr id="63" name="Google Shape;63;p16"/>
          <p:cNvSpPr txBox="1"/>
          <p:nvPr/>
        </p:nvSpPr>
        <p:spPr>
          <a:xfrm>
            <a:off x="352319" y="3211857"/>
            <a:ext cx="4063999" cy="434258"/>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Utilice el formato que mejor se acomode a su necesidad para que no suceda lo siguiente:</a:t>
            </a:r>
            <a:endParaRPr/>
          </a:p>
        </p:txBody>
      </p:sp>
      <p:sp>
        <p:nvSpPr>
          <p:cNvPr id="64" name="Google Shape;64;p16"/>
          <p:cNvSpPr txBox="1"/>
          <p:nvPr/>
        </p:nvSpPr>
        <p:spPr>
          <a:xfrm>
            <a:off x="5026180" y="4707302"/>
            <a:ext cx="3580583" cy="32774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000" b="0" i="0" u="none" strike="noStrike" cap="none">
                <a:solidFill>
                  <a:srgbClr val="595959"/>
                </a:solidFill>
                <a:latin typeface="Calibri"/>
                <a:ea typeface="Calibri"/>
                <a:cs typeface="Calibri"/>
                <a:sym typeface="Calibri"/>
              </a:rPr>
              <a:t>*Considere si realmente la imagen que va a añadir aporta algo a la presentación, recuerde que entre más limpia mejor.</a:t>
            </a:r>
            <a:endParaRPr/>
          </a:p>
        </p:txBody>
      </p:sp>
      <p:pic>
        <p:nvPicPr>
          <p:cNvPr id="65" name="Google Shape;65;p16" descr="Captura de pantalla 2017-07-21 a las 11.58.00 a.m..png"/>
          <p:cNvPicPr preferRelativeResize="0"/>
          <p:nvPr/>
        </p:nvPicPr>
        <p:blipFill rotWithShape="1">
          <a:blip r:embed="rId5">
            <a:alphaModFix/>
          </a:blip>
          <a:srcRect/>
          <a:stretch/>
        </p:blipFill>
        <p:spPr>
          <a:xfrm>
            <a:off x="719154" y="3747004"/>
            <a:ext cx="1699109" cy="960297"/>
          </a:xfrm>
          <a:prstGeom prst="rect">
            <a:avLst/>
          </a:prstGeom>
          <a:noFill/>
          <a:ln>
            <a:noFill/>
          </a:ln>
        </p:spPr>
      </p:pic>
      <p:pic>
        <p:nvPicPr>
          <p:cNvPr id="66" name="Google Shape;66;p16" descr="Captura de pantalla 2017-07-21 a las 12.07.45 p.m..png"/>
          <p:cNvPicPr preferRelativeResize="0"/>
          <p:nvPr/>
        </p:nvPicPr>
        <p:blipFill rotWithShape="1">
          <a:blip r:embed="rId6">
            <a:alphaModFix/>
          </a:blip>
          <a:srcRect/>
          <a:stretch/>
        </p:blipFill>
        <p:spPr>
          <a:xfrm>
            <a:off x="2490838" y="3747005"/>
            <a:ext cx="1720646" cy="9602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E</a:t>
            </a:r>
            <a:endParaRPr/>
          </a:p>
        </p:txBody>
      </p:sp>
      <p:pic>
        <p:nvPicPr>
          <p:cNvPr id="233" name="Google Shape;233;p33"/>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234" name="Google Shape;234;p33"/>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235" name="Google Shape;235;p33"/>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Casos de uso </a:t>
            </a:r>
            <a:endParaRPr/>
          </a:p>
        </p:txBody>
      </p:sp>
      <p:sp>
        <p:nvSpPr>
          <p:cNvPr id="239" name="Google Shape;239;p33"/>
          <p:cNvSpPr txBox="1"/>
          <p:nvPr/>
        </p:nvSpPr>
        <p:spPr>
          <a:xfrm>
            <a:off x="1766204" y="834390"/>
            <a:ext cx="5936906" cy="3285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a:p>
            <a:pPr marL="0" marR="0" lvl="0" indent="0" algn="l" rtl="0">
              <a:spcBef>
                <a:spcPts val="0"/>
              </a:spcBef>
              <a:spcAft>
                <a:spcPts val="0"/>
              </a:spcAft>
              <a:buNone/>
            </a:pPr>
            <a:r>
              <a:rPr lang="es-ES" sz="2800" dirty="0">
                <a:solidFill>
                  <a:srgbClr val="5E5C5D"/>
                </a:solidFill>
                <a:latin typeface="Calibri"/>
                <a:ea typeface="Calibri"/>
                <a:cs typeface="Calibri"/>
                <a:sym typeface="Calibri"/>
                <a:hlinkClick r:id="rId5" action="ppaction://hlinkfile"/>
              </a:rPr>
              <a:t>Formato de casos de uso extendido</a:t>
            </a:r>
            <a:endParaRPr sz="2800" dirty="0"/>
          </a:p>
        </p:txBody>
      </p:sp>
      <p:pic>
        <p:nvPicPr>
          <p:cNvPr id="3" name="Imagen 2"/>
          <p:cNvPicPr>
            <a:picLocks noChangeAspect="1"/>
          </p:cNvPicPr>
          <p:nvPr/>
        </p:nvPicPr>
        <p:blipFill>
          <a:blip r:embed="rId6"/>
          <a:stretch>
            <a:fillRect/>
          </a:stretch>
        </p:blipFill>
        <p:spPr>
          <a:xfrm>
            <a:off x="2411730" y="1680210"/>
            <a:ext cx="4183380" cy="3132772"/>
          </a:xfrm>
          <a:prstGeom prst="rect">
            <a:avLst/>
          </a:prstGeom>
          <a:ln>
            <a:noFill/>
          </a:ln>
          <a:effectLst>
            <a:softEdge rad="112500"/>
          </a:effectLst>
        </p:spPr>
      </p:pic>
    </p:spTree>
    <p:extLst>
      <p:ext uri="{BB962C8B-B14F-4D97-AF65-F5344CB8AC3E}">
        <p14:creationId xmlns:p14="http://schemas.microsoft.com/office/powerpoint/2010/main" val="1474819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F</a:t>
            </a:r>
            <a:endParaRPr/>
          </a:p>
        </p:txBody>
      </p:sp>
      <p:pic>
        <p:nvPicPr>
          <p:cNvPr id="245" name="Google Shape;245;p34"/>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246" name="Google Shape;246;p34"/>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247" name="Google Shape;247;p34"/>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Modelo relacional  </a:t>
            </a:r>
            <a:endParaRPr/>
          </a:p>
        </p:txBody>
      </p:sp>
      <p:pic>
        <p:nvPicPr>
          <p:cNvPr id="3" name="Imagen 2">
            <a:extLst>
              <a:ext uri="{FF2B5EF4-FFF2-40B4-BE49-F238E27FC236}">
                <a16:creationId xmlns:a16="http://schemas.microsoft.com/office/drawing/2014/main" id="{252E9BB1-7641-49B1-8654-0870EF108A2A}"/>
              </a:ext>
            </a:extLst>
          </p:cNvPr>
          <p:cNvPicPr>
            <a:picLocks noChangeAspect="1"/>
          </p:cNvPicPr>
          <p:nvPr/>
        </p:nvPicPr>
        <p:blipFill>
          <a:blip r:embed="rId5"/>
          <a:stretch>
            <a:fillRect/>
          </a:stretch>
        </p:blipFill>
        <p:spPr>
          <a:xfrm>
            <a:off x="624467" y="1016000"/>
            <a:ext cx="8045393" cy="404706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5"/>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G</a:t>
            </a:r>
            <a:endParaRPr/>
          </a:p>
        </p:txBody>
      </p:sp>
      <p:pic>
        <p:nvPicPr>
          <p:cNvPr id="257" name="Google Shape;257;p35"/>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258" name="Google Shape;258;p35"/>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259" name="Google Shape;259;p35"/>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Diagrama de Gantt</a:t>
            </a:r>
            <a:endParaRPr/>
          </a:p>
        </p:txBody>
      </p:sp>
      <p:pic>
        <p:nvPicPr>
          <p:cNvPr id="2" name="Imagen 1">
            <a:extLst>
              <a:ext uri="{FF2B5EF4-FFF2-40B4-BE49-F238E27FC236}">
                <a16:creationId xmlns:a16="http://schemas.microsoft.com/office/drawing/2014/main" id="{64601993-372D-402D-89EC-F1CEC9678D30}"/>
              </a:ext>
            </a:extLst>
          </p:cNvPr>
          <p:cNvPicPr>
            <a:picLocks noChangeAspect="1"/>
          </p:cNvPicPr>
          <p:nvPr/>
        </p:nvPicPr>
        <p:blipFill rotWithShape="1">
          <a:blip r:embed="rId5"/>
          <a:srcRect b="6675"/>
          <a:stretch/>
        </p:blipFill>
        <p:spPr>
          <a:xfrm>
            <a:off x="181428" y="1439891"/>
            <a:ext cx="8744857" cy="3623176"/>
          </a:xfrm>
          <a:prstGeom prst="rect">
            <a:avLst/>
          </a:prstGeom>
        </p:spPr>
      </p:pic>
      <p:sp>
        <p:nvSpPr>
          <p:cNvPr id="3" name="CuadroTexto 2">
            <a:extLst>
              <a:ext uri="{FF2B5EF4-FFF2-40B4-BE49-F238E27FC236}">
                <a16:creationId xmlns:a16="http://schemas.microsoft.com/office/drawing/2014/main" id="{5507F4CD-62C3-4FE3-A4EA-16A8AB885892}"/>
              </a:ext>
            </a:extLst>
          </p:cNvPr>
          <p:cNvSpPr txBox="1"/>
          <p:nvPr/>
        </p:nvSpPr>
        <p:spPr>
          <a:xfrm>
            <a:off x="2728686" y="1132114"/>
            <a:ext cx="2615473" cy="307777"/>
          </a:xfrm>
          <a:prstGeom prst="rect">
            <a:avLst/>
          </a:prstGeom>
          <a:noFill/>
        </p:spPr>
        <p:txBody>
          <a:bodyPr wrap="square" rtlCol="0">
            <a:spAutoFit/>
          </a:bodyPr>
          <a:lstStyle/>
          <a:p>
            <a:r>
              <a:rPr lang="es-CO" dirty="0">
                <a:hlinkClick r:id="rId6" action="ppaction://hlinkfile"/>
              </a:rPr>
              <a:t>Diagrama Gantt</a:t>
            </a:r>
            <a:endParaRPr lang="es-CO"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6"/>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H</a:t>
            </a:r>
            <a:endParaRPr/>
          </a:p>
        </p:txBody>
      </p:sp>
      <p:pic>
        <p:nvPicPr>
          <p:cNvPr id="269" name="Google Shape;269;p36"/>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270" name="Google Shape;270;p36"/>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271" name="Google Shape;271;p36"/>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Diagrama de Clases</a:t>
            </a:r>
            <a:endParaRPr/>
          </a:p>
        </p:txBody>
      </p:sp>
      <p:pic>
        <p:nvPicPr>
          <p:cNvPr id="4" name="Imagen 3">
            <a:extLst>
              <a:ext uri="{FF2B5EF4-FFF2-40B4-BE49-F238E27FC236}">
                <a16:creationId xmlns:a16="http://schemas.microsoft.com/office/drawing/2014/main" id="{76CA3980-231E-4242-ACC3-C2BC085E266A}"/>
              </a:ext>
            </a:extLst>
          </p:cNvPr>
          <p:cNvPicPr>
            <a:picLocks noChangeAspect="1"/>
          </p:cNvPicPr>
          <p:nvPr/>
        </p:nvPicPr>
        <p:blipFill>
          <a:blip r:embed="rId5"/>
          <a:stretch>
            <a:fillRect/>
          </a:stretch>
        </p:blipFill>
        <p:spPr>
          <a:xfrm>
            <a:off x="509502" y="1025713"/>
            <a:ext cx="8124995" cy="39729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I</a:t>
            </a:r>
            <a:endParaRPr/>
          </a:p>
        </p:txBody>
      </p:sp>
      <p:pic>
        <p:nvPicPr>
          <p:cNvPr id="281" name="Google Shape;281;p37"/>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282" name="Google Shape;282;p37"/>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283" name="Google Shape;283;p37"/>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Diagrama de Distribución</a:t>
            </a:r>
            <a:endParaRPr/>
          </a:p>
        </p:txBody>
      </p:sp>
      <p:pic>
        <p:nvPicPr>
          <p:cNvPr id="2" name="Imagen 1"/>
          <p:cNvPicPr>
            <a:picLocks noChangeAspect="1"/>
          </p:cNvPicPr>
          <p:nvPr/>
        </p:nvPicPr>
        <p:blipFill rotWithShape="1">
          <a:blip r:embed="rId5">
            <a:extLst>
              <a:ext uri="{28A0092B-C50C-407E-A947-70E740481C1C}">
                <a14:useLocalDpi xmlns:a14="http://schemas.microsoft.com/office/drawing/2010/main" val="0"/>
              </a:ext>
            </a:extLst>
          </a:blip>
          <a:srcRect b="4041"/>
          <a:stretch/>
        </p:blipFill>
        <p:spPr>
          <a:xfrm>
            <a:off x="64132" y="1077991"/>
            <a:ext cx="8867274" cy="392062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J</a:t>
            </a:r>
            <a:endParaRPr/>
          </a:p>
        </p:txBody>
      </p:sp>
      <p:pic>
        <p:nvPicPr>
          <p:cNvPr id="293" name="Google Shape;293;p38"/>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294" name="Google Shape;294;p38"/>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295" name="Google Shape;295;p38"/>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E8E6E8"/>
                </a:solidFill>
                <a:latin typeface="Calibri"/>
                <a:ea typeface="Calibri"/>
                <a:cs typeface="Calibri"/>
                <a:sym typeface="Calibri"/>
              </a:rPr>
              <a:t>Sistema de control de versiones </a:t>
            </a:r>
            <a:endParaRPr dirty="0"/>
          </a:p>
        </p:txBody>
      </p:sp>
      <p:sp>
        <p:nvSpPr>
          <p:cNvPr id="297" name="Google Shape;297;p38"/>
          <p:cNvSpPr txBox="1"/>
          <p:nvPr/>
        </p:nvSpPr>
        <p:spPr>
          <a:xfrm>
            <a:off x="834626" y="1185357"/>
            <a:ext cx="259126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b="1" dirty="0">
                <a:solidFill>
                  <a:srgbClr val="FF9220"/>
                </a:solidFill>
                <a:latin typeface="Calibri"/>
                <a:ea typeface="Calibri"/>
                <a:cs typeface="Calibri"/>
                <a:sym typeface="Calibri"/>
              </a:rPr>
              <a:t>GitHub</a:t>
            </a:r>
            <a:endParaRPr dirty="0"/>
          </a:p>
        </p:txBody>
      </p:sp>
      <p:sp>
        <p:nvSpPr>
          <p:cNvPr id="298" name="Google Shape;298;p38"/>
          <p:cNvSpPr txBox="1"/>
          <p:nvPr/>
        </p:nvSpPr>
        <p:spPr>
          <a:xfrm>
            <a:off x="553337" y="1570930"/>
            <a:ext cx="8293119" cy="1506099"/>
          </a:xfrm>
          <a:prstGeom prst="rect">
            <a:avLst/>
          </a:prstGeom>
          <a:noFill/>
          <a:ln>
            <a:noFill/>
          </a:ln>
        </p:spPr>
        <p:txBody>
          <a:bodyPr spcFirstLastPara="1" wrap="square" lIns="91425" tIns="45700" rIns="91425" bIns="45700" anchor="t" anchorCtr="0">
            <a:noAutofit/>
          </a:bodyPr>
          <a:lstStyle/>
          <a:p>
            <a:r>
              <a:rPr lang="es-ES" dirty="0"/>
              <a:t>Git es un software de control de versiones diseñado por Linus Torvalds, pensando en la eficiencia y la confiabilidad del mantenimiento de versiones de aplicaciones cuando estas tienen un gran número de archivos de código fuente.</a:t>
            </a:r>
          </a:p>
          <a:p>
            <a:r>
              <a:rPr lang="es-ES" dirty="0"/>
              <a:t>Se llama control de versiones a la gestión de los diversos cambios que se realizan sobre los elementos de algún producto o una configuración del mismo. Una versión, revisión o edición de un producto, es el estado en el que se encuentra dicho producto en un momento dado de su desarrollo o modificación.</a:t>
            </a:r>
          </a:p>
        </p:txBody>
      </p:sp>
      <p:sp>
        <p:nvSpPr>
          <p:cNvPr id="2" name="Rectángulo 1">
            <a:extLst>
              <a:ext uri="{FF2B5EF4-FFF2-40B4-BE49-F238E27FC236}">
                <a16:creationId xmlns:a16="http://schemas.microsoft.com/office/drawing/2014/main" id="{012DC21C-D549-4A23-B3F4-FCDFEA3D7899}"/>
              </a:ext>
            </a:extLst>
          </p:cNvPr>
          <p:cNvSpPr/>
          <p:nvPr/>
        </p:nvSpPr>
        <p:spPr>
          <a:xfrm>
            <a:off x="2485585" y="3455634"/>
            <a:ext cx="3300904" cy="307777"/>
          </a:xfrm>
          <a:prstGeom prst="rect">
            <a:avLst/>
          </a:prstGeom>
        </p:spPr>
        <p:txBody>
          <a:bodyPr wrap="none">
            <a:spAutoFit/>
          </a:bodyPr>
          <a:lstStyle/>
          <a:p>
            <a:pPr lvl="0"/>
            <a:r>
              <a:rPr lang="es-ES" b="1" dirty="0">
                <a:solidFill>
                  <a:srgbClr val="00B0F0"/>
                </a:solidFill>
                <a:latin typeface="Calibri"/>
                <a:ea typeface="Calibri"/>
                <a:cs typeface="Calibri"/>
                <a:sym typeface="Calibri"/>
                <a:hlinkClick r:id="rId5" action="ppaction://hlinkfile"/>
              </a:rPr>
              <a:t>Sistema de control de versiones Inversoft </a:t>
            </a:r>
            <a:endParaRPr lang="es-ES" dirty="0">
              <a:solidFill>
                <a:srgbClr val="00B0F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K</a:t>
            </a:r>
            <a:endParaRPr/>
          </a:p>
        </p:txBody>
      </p:sp>
      <p:pic>
        <p:nvPicPr>
          <p:cNvPr id="305" name="Google Shape;305;p39"/>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306" name="Google Shape;306;p39"/>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307" name="Google Shape;307;p39"/>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E8E6E8"/>
                </a:solidFill>
                <a:latin typeface="Calibri"/>
                <a:ea typeface="Calibri"/>
                <a:cs typeface="Calibri"/>
                <a:sym typeface="Calibri"/>
              </a:rPr>
              <a:t>Informe de costos</a:t>
            </a:r>
            <a:endParaRPr dirty="0"/>
          </a:p>
        </p:txBody>
      </p:sp>
      <p:pic>
        <p:nvPicPr>
          <p:cNvPr id="2" name="Imagen 1">
            <a:extLst>
              <a:ext uri="{FF2B5EF4-FFF2-40B4-BE49-F238E27FC236}">
                <a16:creationId xmlns:a16="http://schemas.microsoft.com/office/drawing/2014/main" id="{1E1D5BF7-DCED-42F6-AF61-3CFFEFDE1469}"/>
              </a:ext>
            </a:extLst>
          </p:cNvPr>
          <p:cNvPicPr>
            <a:picLocks noChangeAspect="1"/>
          </p:cNvPicPr>
          <p:nvPr/>
        </p:nvPicPr>
        <p:blipFill>
          <a:blip r:embed="rId5"/>
          <a:stretch>
            <a:fillRect/>
          </a:stretch>
        </p:blipFill>
        <p:spPr>
          <a:xfrm>
            <a:off x="0" y="1043532"/>
            <a:ext cx="9042400" cy="395508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183129" y="2463851"/>
            <a:ext cx="4697731" cy="2393899"/>
          </a:xfrm>
          <a:prstGeom prst="rect">
            <a:avLst/>
          </a:prstGeom>
          <a:ln>
            <a:noFill/>
          </a:ln>
          <a:effectLst>
            <a:softEdge rad="112500"/>
          </a:effectLst>
        </p:spPr>
      </p:pic>
      <p:sp>
        <p:nvSpPr>
          <p:cNvPr id="316" name="Google Shape;316;p40"/>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L</a:t>
            </a:r>
            <a:endParaRPr/>
          </a:p>
        </p:txBody>
      </p:sp>
      <p:pic>
        <p:nvPicPr>
          <p:cNvPr id="317" name="Google Shape;317;p40"/>
          <p:cNvPicPr preferRelativeResize="0"/>
          <p:nvPr/>
        </p:nvPicPr>
        <p:blipFill rotWithShape="1">
          <a:blip r:embed="rId4">
            <a:alphaModFix/>
          </a:blip>
          <a:srcRect/>
          <a:stretch/>
        </p:blipFill>
        <p:spPr>
          <a:xfrm>
            <a:off x="594778" y="510490"/>
            <a:ext cx="217898" cy="36000"/>
          </a:xfrm>
          <a:prstGeom prst="rect">
            <a:avLst/>
          </a:prstGeom>
          <a:noFill/>
          <a:ln>
            <a:noFill/>
          </a:ln>
        </p:spPr>
      </p:pic>
      <p:pic>
        <p:nvPicPr>
          <p:cNvPr id="318" name="Google Shape;318;p40"/>
          <p:cNvPicPr preferRelativeResize="0"/>
          <p:nvPr/>
        </p:nvPicPr>
        <p:blipFill rotWithShape="1">
          <a:blip r:embed="rId5">
            <a:alphaModFix/>
          </a:blip>
          <a:srcRect/>
          <a:stretch/>
        </p:blipFill>
        <p:spPr>
          <a:xfrm>
            <a:off x="1101721" y="1958193"/>
            <a:ext cx="241300" cy="38100"/>
          </a:xfrm>
          <a:prstGeom prst="rect">
            <a:avLst/>
          </a:prstGeom>
          <a:noFill/>
          <a:ln>
            <a:noFill/>
          </a:ln>
        </p:spPr>
      </p:pic>
      <p:sp>
        <p:nvSpPr>
          <p:cNvPr id="319" name="Google Shape;319;p40"/>
          <p:cNvSpPr txBox="1"/>
          <p:nvPr/>
        </p:nvSpPr>
        <p:spPr>
          <a:xfrm>
            <a:off x="954674" y="144887"/>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Base de datos </a:t>
            </a:r>
            <a:endParaRPr/>
          </a:p>
        </p:txBody>
      </p:sp>
      <p:sp>
        <p:nvSpPr>
          <p:cNvPr id="323" name="Google Shape;323;p40"/>
          <p:cNvSpPr txBox="1"/>
          <p:nvPr/>
        </p:nvSpPr>
        <p:spPr>
          <a:xfrm>
            <a:off x="1101721" y="1109634"/>
            <a:ext cx="7103750" cy="135421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400" dirty="0">
                <a:solidFill>
                  <a:schemeClr val="tx1"/>
                </a:solidFill>
                <a:latin typeface="Calibri"/>
                <a:ea typeface="Calibri"/>
                <a:cs typeface="Calibri"/>
                <a:sym typeface="Calibri"/>
              </a:rPr>
              <a:t>	-</a:t>
            </a:r>
            <a:r>
              <a:rPr lang="es-ES" sz="2400" dirty="0">
                <a:solidFill>
                  <a:schemeClr val="tx1"/>
                </a:solidFill>
                <a:latin typeface="Calibri"/>
                <a:ea typeface="Calibri"/>
                <a:cs typeface="Calibri"/>
                <a:sym typeface="Calibri"/>
                <a:hlinkClick r:id="rId6" action="ppaction://hlinkfile"/>
              </a:rPr>
              <a:t>Datos insertados en la Base de Datos </a:t>
            </a:r>
            <a:r>
              <a:rPr lang="es-ES" sz="2400" dirty="0" err="1">
                <a:solidFill>
                  <a:schemeClr val="tx1"/>
                </a:solidFill>
                <a:latin typeface="Calibri"/>
                <a:ea typeface="Calibri"/>
                <a:cs typeface="Calibri"/>
                <a:sym typeface="Calibri"/>
                <a:hlinkClick r:id="rId6" action="ppaction://hlinkfile"/>
              </a:rPr>
              <a:t>Inversoft</a:t>
            </a:r>
            <a:endParaRPr sz="2400" dirty="0">
              <a:solidFill>
                <a:schemeClr val="tx1"/>
              </a:solidFill>
            </a:endParaRPr>
          </a:p>
          <a:p>
            <a:pPr marL="0" marR="0" lvl="0" indent="0" algn="ctr" rtl="0">
              <a:spcBef>
                <a:spcPts val="0"/>
              </a:spcBef>
              <a:spcAft>
                <a:spcPts val="0"/>
              </a:spcAft>
              <a:buNone/>
            </a:pPr>
            <a:r>
              <a:rPr lang="es-ES" sz="2400" dirty="0">
                <a:solidFill>
                  <a:schemeClr val="tx1"/>
                </a:solidFill>
                <a:latin typeface="Calibri"/>
                <a:ea typeface="Calibri"/>
                <a:cs typeface="Calibri"/>
                <a:sym typeface="Calibri"/>
              </a:rPr>
              <a:t>	</a:t>
            </a:r>
            <a:r>
              <a:rPr lang="es-ES" sz="2400" dirty="0">
                <a:solidFill>
                  <a:schemeClr val="tx1"/>
                </a:solidFill>
                <a:latin typeface="Calibri"/>
                <a:ea typeface="Calibri"/>
                <a:cs typeface="Calibri"/>
                <a:sym typeface="Calibri"/>
                <a:hlinkClick r:id="rId7" action="ppaction://hlinkfile"/>
              </a:rPr>
              <a:t>-Consultas y </a:t>
            </a:r>
            <a:r>
              <a:rPr lang="es-ES" sz="2400" dirty="0" err="1">
                <a:solidFill>
                  <a:schemeClr val="tx1"/>
                </a:solidFill>
                <a:latin typeface="Calibri"/>
                <a:ea typeface="Calibri"/>
                <a:cs typeface="Calibri"/>
                <a:sym typeface="Calibri"/>
                <a:hlinkClick r:id="rId7" action="ppaction://hlinkfile"/>
              </a:rPr>
              <a:t>joins</a:t>
            </a:r>
            <a:r>
              <a:rPr lang="es-ES" sz="2400" dirty="0">
                <a:solidFill>
                  <a:schemeClr val="tx1"/>
                </a:solidFill>
                <a:latin typeface="Calibri"/>
                <a:ea typeface="Calibri"/>
                <a:cs typeface="Calibri"/>
                <a:sym typeface="Calibri"/>
                <a:hlinkClick r:id="rId7" action="ppaction://hlinkfile"/>
              </a:rPr>
              <a:t> en la Base de Datos</a:t>
            </a:r>
            <a:endParaRPr sz="2400" dirty="0">
              <a:solidFill>
                <a:schemeClr val="tx1"/>
              </a:solidFill>
            </a:endParaRPr>
          </a:p>
          <a:p>
            <a:pPr marL="0" marR="0" lvl="0" indent="0" algn="l" rtl="0">
              <a:spcBef>
                <a:spcPts val="0"/>
              </a:spcBef>
              <a:spcAft>
                <a:spcPts val="0"/>
              </a:spcAft>
              <a:buNone/>
            </a:pPr>
            <a:endParaRPr sz="2800" dirty="0">
              <a:solidFill>
                <a:srgbClr val="3F3F3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M</a:t>
            </a:r>
            <a:endParaRPr/>
          </a:p>
        </p:txBody>
      </p:sp>
      <p:pic>
        <p:nvPicPr>
          <p:cNvPr id="329" name="Google Shape;329;p41"/>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330" name="Google Shape;330;p41"/>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331" name="Google Shape;331;p41"/>
          <p:cNvSpPr txBox="1"/>
          <p:nvPr/>
        </p:nvSpPr>
        <p:spPr>
          <a:xfrm>
            <a:off x="1222371" y="162651"/>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Matriz de resultados </a:t>
            </a:r>
            <a:endParaRPr/>
          </a:p>
        </p:txBody>
      </p:sp>
      <p:sp>
        <p:nvSpPr>
          <p:cNvPr id="2" name="CuadroTexto 1">
            <a:extLst>
              <a:ext uri="{FF2B5EF4-FFF2-40B4-BE49-F238E27FC236}">
                <a16:creationId xmlns:a16="http://schemas.microsoft.com/office/drawing/2014/main" id="{DD13D001-12EF-439A-A9B8-8AEBC52ECA0C}"/>
              </a:ext>
            </a:extLst>
          </p:cNvPr>
          <p:cNvSpPr txBox="1"/>
          <p:nvPr/>
        </p:nvSpPr>
        <p:spPr>
          <a:xfrm>
            <a:off x="1251400" y="1278748"/>
            <a:ext cx="2642965" cy="307777"/>
          </a:xfrm>
          <a:prstGeom prst="rect">
            <a:avLst/>
          </a:prstGeom>
          <a:noFill/>
        </p:spPr>
        <p:txBody>
          <a:bodyPr wrap="square" rtlCol="0">
            <a:spAutoFit/>
          </a:bodyPr>
          <a:lstStyle/>
          <a:p>
            <a:r>
              <a:rPr lang="es-CO" dirty="0">
                <a:hlinkClick r:id="rId5" action="ppaction://hlinkfile"/>
              </a:rPr>
              <a:t>Casos de prueba</a:t>
            </a:r>
            <a:endParaRPr lang="es-CO" dirty="0"/>
          </a:p>
        </p:txBody>
      </p:sp>
      <p:sp>
        <p:nvSpPr>
          <p:cNvPr id="3" name="CuadroTexto 2">
            <a:extLst>
              <a:ext uri="{FF2B5EF4-FFF2-40B4-BE49-F238E27FC236}">
                <a16:creationId xmlns:a16="http://schemas.microsoft.com/office/drawing/2014/main" id="{DC98C8A8-722E-487D-B31F-8547880C6830}"/>
              </a:ext>
            </a:extLst>
          </p:cNvPr>
          <p:cNvSpPr txBox="1"/>
          <p:nvPr/>
        </p:nvSpPr>
        <p:spPr>
          <a:xfrm>
            <a:off x="5343978" y="1271490"/>
            <a:ext cx="2315028" cy="307777"/>
          </a:xfrm>
          <a:prstGeom prst="rect">
            <a:avLst/>
          </a:prstGeom>
          <a:noFill/>
        </p:spPr>
        <p:txBody>
          <a:bodyPr wrap="square" rtlCol="0">
            <a:spAutoFit/>
          </a:bodyPr>
          <a:lstStyle/>
          <a:p>
            <a:r>
              <a:rPr lang="es-CO" dirty="0">
                <a:hlinkClick r:id="rId6" action="ppaction://hlinkfile"/>
              </a:rPr>
              <a:t>Matriz de resultados</a:t>
            </a:r>
            <a:endParaRPr lang="es-CO" dirty="0"/>
          </a:p>
        </p:txBody>
      </p:sp>
      <p:pic>
        <p:nvPicPr>
          <p:cNvPr id="4" name="Imagen 3">
            <a:extLst>
              <a:ext uri="{FF2B5EF4-FFF2-40B4-BE49-F238E27FC236}">
                <a16:creationId xmlns:a16="http://schemas.microsoft.com/office/drawing/2014/main" id="{E5BA8343-DBD4-41C3-B67D-6B3123A7475B}"/>
              </a:ext>
            </a:extLst>
          </p:cNvPr>
          <p:cNvPicPr>
            <a:picLocks noChangeAspect="1"/>
          </p:cNvPicPr>
          <p:nvPr/>
        </p:nvPicPr>
        <p:blipFill>
          <a:blip r:embed="rId7"/>
          <a:stretch>
            <a:fillRect/>
          </a:stretch>
        </p:blipFill>
        <p:spPr>
          <a:xfrm>
            <a:off x="4928530" y="1977243"/>
            <a:ext cx="2836609" cy="1843531"/>
          </a:xfrm>
          <a:prstGeom prst="rect">
            <a:avLst/>
          </a:prstGeom>
          <a:ln>
            <a:noFill/>
          </a:ln>
          <a:effectLst>
            <a:softEdge rad="112500"/>
          </a:effectLst>
        </p:spPr>
      </p:pic>
      <p:pic>
        <p:nvPicPr>
          <p:cNvPr id="5" name="Imagen 4">
            <a:extLst>
              <a:ext uri="{FF2B5EF4-FFF2-40B4-BE49-F238E27FC236}">
                <a16:creationId xmlns:a16="http://schemas.microsoft.com/office/drawing/2014/main" id="{B9509DD0-CA26-4096-900B-12B8A467BFAD}"/>
              </a:ext>
            </a:extLst>
          </p:cNvPr>
          <p:cNvPicPr>
            <a:picLocks noChangeAspect="1"/>
          </p:cNvPicPr>
          <p:nvPr/>
        </p:nvPicPr>
        <p:blipFill>
          <a:blip r:embed="rId8"/>
          <a:stretch>
            <a:fillRect/>
          </a:stretch>
        </p:blipFill>
        <p:spPr>
          <a:xfrm>
            <a:off x="908934" y="1996293"/>
            <a:ext cx="2890236" cy="1894896"/>
          </a:xfrm>
          <a:prstGeom prst="rect">
            <a:avLst/>
          </a:prstGeom>
          <a:ln>
            <a:noFill/>
          </a:ln>
          <a:effectLst>
            <a:softEdge rad="112500"/>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2"/>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N</a:t>
            </a:r>
            <a:endParaRPr/>
          </a:p>
        </p:txBody>
      </p:sp>
      <p:pic>
        <p:nvPicPr>
          <p:cNvPr id="341" name="Google Shape;341;p42"/>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342" name="Google Shape;342;p42"/>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343" name="Google Shape;343;p42"/>
          <p:cNvSpPr txBox="1"/>
          <p:nvPr/>
        </p:nvSpPr>
        <p:spPr>
          <a:xfrm>
            <a:off x="1222371" y="162651"/>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E8E6E8"/>
                </a:solidFill>
                <a:latin typeface="Calibri"/>
                <a:ea typeface="Calibri"/>
                <a:cs typeface="Calibri"/>
                <a:sym typeface="Calibri"/>
              </a:rPr>
              <a:t>Diagrama de distribución </a:t>
            </a:r>
            <a:endParaRPr dirty="0"/>
          </a:p>
        </p:txBody>
      </p:sp>
      <p:sp>
        <p:nvSpPr>
          <p:cNvPr id="346" name="Google Shape;346;p42"/>
          <p:cNvSpPr txBox="1"/>
          <p:nvPr/>
        </p:nvSpPr>
        <p:spPr>
          <a:xfrm>
            <a:off x="990199" y="1079939"/>
            <a:ext cx="259126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400" b="1" dirty="0">
                <a:solidFill>
                  <a:srgbClr val="5E5C5D"/>
                </a:solidFill>
                <a:latin typeface="Calibri"/>
                <a:ea typeface="Calibri"/>
                <a:cs typeface="Calibri"/>
                <a:sym typeface="Calibri"/>
                <a:hlinkClick r:id="rId5" action="ppaction://hlinkfile"/>
              </a:rPr>
              <a:t>Manual Técnico</a:t>
            </a:r>
            <a:endParaRPr sz="2400" dirty="0"/>
          </a:p>
        </p:txBody>
      </p:sp>
      <p:pic>
        <p:nvPicPr>
          <p:cNvPr id="2" name="Imagen 1">
            <a:hlinkClick r:id="rId5" action="ppaction://hlinkfile"/>
          </p:cNvPr>
          <p:cNvPicPr>
            <a:picLocks noChangeAspect="1"/>
          </p:cNvPicPr>
          <p:nvPr/>
        </p:nvPicPr>
        <p:blipFill>
          <a:blip r:embed="rId6"/>
          <a:stretch>
            <a:fillRect/>
          </a:stretch>
        </p:blipFill>
        <p:spPr>
          <a:xfrm>
            <a:off x="2343150" y="1798510"/>
            <a:ext cx="4343400" cy="2613469"/>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84"/>
        <p:cNvGrpSpPr/>
        <p:nvPr/>
      </p:nvGrpSpPr>
      <p:grpSpPr>
        <a:xfrm>
          <a:off x="0" y="0"/>
          <a:ext cx="0" cy="0"/>
          <a:chOff x="0" y="0"/>
          <a:chExt cx="0" cy="0"/>
        </a:xfrm>
      </p:grpSpPr>
      <p:sp>
        <p:nvSpPr>
          <p:cNvPr id="85" name="Google Shape;85;p18"/>
          <p:cNvSpPr/>
          <p:nvPr/>
        </p:nvSpPr>
        <p:spPr>
          <a:xfrm>
            <a:off x="0" y="0"/>
            <a:ext cx="9144000" cy="5143500"/>
          </a:xfrm>
          <a:prstGeom prst="rect">
            <a:avLst/>
          </a:prstGeom>
          <a:solidFill>
            <a:schemeClr val="lt1"/>
          </a:solid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Google Shape;86;p18"/>
          <p:cNvSpPr txBox="1"/>
          <p:nvPr/>
        </p:nvSpPr>
        <p:spPr>
          <a:xfrm>
            <a:off x="505542" y="632721"/>
            <a:ext cx="3375731" cy="644172"/>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Utilice alguno de estos tres estilos:</a:t>
            </a:r>
            <a:endParaRPr/>
          </a:p>
        </p:txBody>
      </p:sp>
      <p:pic>
        <p:nvPicPr>
          <p:cNvPr id="87" name="Google Shape;87;p18" descr="PANTALLAZO 2.jpg"/>
          <p:cNvPicPr preferRelativeResize="0"/>
          <p:nvPr/>
        </p:nvPicPr>
        <p:blipFill rotWithShape="1">
          <a:blip r:embed="rId3">
            <a:alphaModFix/>
          </a:blip>
          <a:srcRect l="15654" r="47443" b="18790"/>
          <a:stretch/>
        </p:blipFill>
        <p:spPr>
          <a:xfrm>
            <a:off x="937846" y="1156872"/>
            <a:ext cx="2764692" cy="3422469"/>
          </a:xfrm>
          <a:prstGeom prst="rect">
            <a:avLst/>
          </a:prstGeom>
          <a:noFill/>
          <a:ln>
            <a:noFill/>
          </a:ln>
        </p:spPr>
      </p:pic>
      <p:sp>
        <p:nvSpPr>
          <p:cNvPr id="88" name="Google Shape;88;p18"/>
          <p:cNvSpPr/>
          <p:nvPr/>
        </p:nvSpPr>
        <p:spPr>
          <a:xfrm>
            <a:off x="2107448" y="2775930"/>
            <a:ext cx="375425" cy="313560"/>
          </a:xfrm>
          <a:prstGeom prst="rect">
            <a:avLst/>
          </a:prstGeom>
          <a:noFill/>
          <a:ln w="2857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89" name="Google Shape;89;p18"/>
          <p:cNvCxnSpPr/>
          <p:nvPr/>
        </p:nvCxnSpPr>
        <p:spPr>
          <a:xfrm rot="10800000">
            <a:off x="3677635" y="2943985"/>
            <a:ext cx="563700" cy="0"/>
          </a:xfrm>
          <a:prstGeom prst="straightConnector1">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sp>
        <p:nvSpPr>
          <p:cNvPr id="90" name="Google Shape;90;p18"/>
          <p:cNvSpPr/>
          <p:nvPr/>
        </p:nvSpPr>
        <p:spPr>
          <a:xfrm>
            <a:off x="2820917" y="2783065"/>
            <a:ext cx="667948" cy="313560"/>
          </a:xfrm>
          <a:prstGeom prst="rect">
            <a:avLst/>
          </a:prstGeom>
          <a:noFill/>
          <a:ln w="2857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8"/>
          <p:cNvSpPr txBox="1"/>
          <p:nvPr/>
        </p:nvSpPr>
        <p:spPr>
          <a:xfrm>
            <a:off x="4508104" y="632721"/>
            <a:ext cx="4052362" cy="644172"/>
          </a:xfrm>
          <a:prstGeom prst="rect">
            <a:avLst/>
          </a:prstGeom>
          <a:no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rgbClr val="595959"/>
              </a:buClr>
              <a:buSzPts val="1400"/>
              <a:buFont typeface="Arial"/>
              <a:buChar char="•"/>
            </a:pPr>
            <a:r>
              <a:rPr lang="es-ES" sz="1400" b="0" i="0" u="none" strike="noStrike" cap="none">
                <a:solidFill>
                  <a:srgbClr val="595959"/>
                </a:solidFill>
                <a:latin typeface="Calibri"/>
                <a:ea typeface="Calibri"/>
                <a:cs typeface="Calibri"/>
                <a:sym typeface="Calibri"/>
              </a:rPr>
              <a:t>Seleccione todos los textos y verifique que</a:t>
            </a:r>
            <a:endParaRPr/>
          </a:p>
          <a:p>
            <a:pPr marL="0" marR="0" lvl="0" indent="0" algn="l" rtl="0">
              <a:spcBef>
                <a:spcPts val="0"/>
              </a:spcBef>
              <a:spcAft>
                <a:spcPts val="0"/>
              </a:spcAft>
              <a:buNone/>
            </a:pPr>
            <a:r>
              <a:rPr lang="es-ES" sz="1400" b="0" i="0" u="none" strike="noStrike" cap="none">
                <a:solidFill>
                  <a:srgbClr val="595959"/>
                </a:solidFill>
                <a:latin typeface="Calibri"/>
                <a:ea typeface="Calibri"/>
                <a:cs typeface="Calibri"/>
                <a:sym typeface="Calibri"/>
              </a:rPr>
              <a:t>       estén en Calibri y gris oscuro</a:t>
            </a:r>
            <a:endParaRPr/>
          </a:p>
        </p:txBody>
      </p:sp>
      <p:pic>
        <p:nvPicPr>
          <p:cNvPr id="92" name="Google Shape;92;p18" descr="Captura de pantalla 2017-07-24 a las 10.37.48 a.m..png"/>
          <p:cNvPicPr preferRelativeResize="0"/>
          <p:nvPr/>
        </p:nvPicPr>
        <p:blipFill rotWithShape="1">
          <a:blip r:embed="rId4">
            <a:alphaModFix/>
          </a:blip>
          <a:srcRect/>
          <a:stretch/>
        </p:blipFill>
        <p:spPr>
          <a:xfrm>
            <a:off x="4930828" y="1281308"/>
            <a:ext cx="3425542" cy="2023233"/>
          </a:xfrm>
          <a:prstGeom prst="rect">
            <a:avLst/>
          </a:prstGeom>
          <a:noFill/>
          <a:ln>
            <a:noFill/>
          </a:ln>
        </p:spPr>
      </p:pic>
      <p:sp>
        <p:nvSpPr>
          <p:cNvPr id="93" name="Google Shape;93;p18"/>
          <p:cNvSpPr/>
          <p:nvPr/>
        </p:nvSpPr>
        <p:spPr>
          <a:xfrm>
            <a:off x="5082444" y="1376498"/>
            <a:ext cx="1243834" cy="313560"/>
          </a:xfrm>
          <a:prstGeom prst="rect">
            <a:avLst/>
          </a:prstGeom>
          <a:noFill/>
          <a:ln w="2857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18"/>
          <p:cNvSpPr/>
          <p:nvPr/>
        </p:nvSpPr>
        <p:spPr>
          <a:xfrm>
            <a:off x="6917652" y="2117374"/>
            <a:ext cx="219989" cy="211992"/>
          </a:xfrm>
          <a:prstGeom prst="rect">
            <a:avLst/>
          </a:prstGeom>
          <a:noFill/>
          <a:ln w="2857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5" name="Google Shape;95;p18"/>
          <p:cNvCxnSpPr/>
          <p:nvPr/>
        </p:nvCxnSpPr>
        <p:spPr>
          <a:xfrm>
            <a:off x="6281854" y="2243936"/>
            <a:ext cx="567684" cy="0"/>
          </a:xfrm>
          <a:prstGeom prst="straightConnector1">
            <a:avLst/>
          </a:prstGeom>
          <a:noFill/>
          <a:ln w="25400" cap="flat" cmpd="sng">
            <a:solidFill>
              <a:srgbClr val="FF0000"/>
            </a:solidFill>
            <a:prstDash val="solid"/>
            <a:round/>
            <a:headEnd type="none" w="sm" len="sm"/>
            <a:tailEnd type="stealth" w="med" len="med"/>
          </a:ln>
          <a:effectLst>
            <a:outerShdw blurRad="40000" dist="20000" dir="5400000" rotWithShape="0">
              <a:srgbClr val="000000">
                <a:alpha val="37647"/>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3"/>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O</a:t>
            </a:r>
            <a:endParaRPr/>
          </a:p>
        </p:txBody>
      </p:sp>
      <p:pic>
        <p:nvPicPr>
          <p:cNvPr id="353" name="Google Shape;353;p43"/>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354" name="Google Shape;354;p43"/>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355" name="Google Shape;355;p43"/>
          <p:cNvSpPr txBox="1"/>
          <p:nvPr/>
        </p:nvSpPr>
        <p:spPr>
          <a:xfrm>
            <a:off x="1222371" y="162651"/>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E8E6E8"/>
                </a:solidFill>
                <a:latin typeface="Calibri"/>
                <a:ea typeface="Calibri"/>
                <a:cs typeface="Calibri"/>
                <a:sym typeface="Calibri"/>
              </a:rPr>
              <a:t>Manual de usuario </a:t>
            </a:r>
            <a:endParaRPr dirty="0"/>
          </a:p>
        </p:txBody>
      </p:sp>
      <p:sp>
        <p:nvSpPr>
          <p:cNvPr id="356" name="Google Shape;356;p43"/>
          <p:cNvSpPr txBox="1"/>
          <p:nvPr/>
        </p:nvSpPr>
        <p:spPr>
          <a:xfrm>
            <a:off x="3163113" y="1170488"/>
            <a:ext cx="4897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400" b="1" dirty="0">
                <a:solidFill>
                  <a:srgbClr val="5E5C5D"/>
                </a:solidFill>
                <a:latin typeface="Calibri"/>
                <a:ea typeface="Calibri"/>
                <a:cs typeface="Calibri"/>
                <a:sym typeface="Calibri"/>
              </a:rPr>
              <a:t>Manual de usuario </a:t>
            </a:r>
            <a:endParaRPr sz="2400" dirty="0"/>
          </a:p>
        </p:txBody>
      </p:sp>
      <p:pic>
        <p:nvPicPr>
          <p:cNvPr id="2" name="Imagen 1">
            <a:hlinkClick r:id="rId5" action="ppaction://hlinkfile"/>
          </p:cNvPr>
          <p:cNvPicPr>
            <a:picLocks noChangeAspect="1"/>
          </p:cNvPicPr>
          <p:nvPr/>
        </p:nvPicPr>
        <p:blipFill rotWithShape="1">
          <a:blip r:embed="rId6"/>
          <a:srcRect l="21200" t="6313" r="23600" b="5484"/>
          <a:stretch/>
        </p:blipFill>
        <p:spPr>
          <a:xfrm>
            <a:off x="2651759" y="1996293"/>
            <a:ext cx="3829051" cy="2423009"/>
          </a:xfrm>
          <a:prstGeom prst="rect">
            <a:avLst/>
          </a:prstGeom>
          <a:ln>
            <a:noFill/>
          </a:ln>
          <a:effectLst>
            <a:softEdge rad="11250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4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P</a:t>
            </a:r>
            <a:endParaRPr/>
          </a:p>
        </p:txBody>
      </p:sp>
      <p:pic>
        <p:nvPicPr>
          <p:cNvPr id="365" name="Google Shape;365;p44"/>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366" name="Google Shape;366;p44"/>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367" name="Google Shape;367;p44"/>
          <p:cNvSpPr txBox="1"/>
          <p:nvPr/>
        </p:nvSpPr>
        <p:spPr>
          <a:xfrm>
            <a:off x="1222371" y="162651"/>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Proveedores</a:t>
            </a:r>
            <a:endParaRPr/>
          </a:p>
        </p:txBody>
      </p:sp>
      <p:sp>
        <p:nvSpPr>
          <p:cNvPr id="368" name="Google Shape;368;p44"/>
          <p:cNvSpPr txBox="1"/>
          <p:nvPr/>
        </p:nvSpPr>
        <p:spPr>
          <a:xfrm>
            <a:off x="954674" y="1227522"/>
            <a:ext cx="4897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5E5C5D"/>
                </a:solidFill>
                <a:latin typeface="Calibri"/>
                <a:ea typeface="Calibri"/>
                <a:cs typeface="Calibri"/>
                <a:sym typeface="Calibri"/>
              </a:rPr>
              <a:t>Proveedores</a:t>
            </a:r>
            <a:endParaRPr/>
          </a:p>
        </p:txBody>
      </p:sp>
      <p:sp>
        <p:nvSpPr>
          <p:cNvPr id="369" name="Google Shape;369;p44"/>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b="1">
                <a:solidFill>
                  <a:srgbClr val="FF9220"/>
                </a:solidFill>
                <a:latin typeface="Calibri"/>
                <a:ea typeface="Calibri"/>
                <a:cs typeface="Calibri"/>
                <a:sym typeface="Calibri"/>
              </a:rPr>
              <a:t>SUBTÍTULO</a:t>
            </a:r>
            <a:endParaRPr/>
          </a:p>
        </p:txBody>
      </p:sp>
      <p:sp>
        <p:nvSpPr>
          <p:cNvPr id="370" name="Google Shape;370;p44"/>
          <p:cNvSpPr txBox="1"/>
          <p:nvPr/>
        </p:nvSpPr>
        <p:spPr>
          <a:xfrm>
            <a:off x="990199" y="2106234"/>
            <a:ext cx="259126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b="1">
                <a:solidFill>
                  <a:srgbClr val="5E5C5D"/>
                </a:solidFill>
                <a:latin typeface="Calibri"/>
                <a:ea typeface="Calibri"/>
                <a:cs typeface="Calibri"/>
                <a:sym typeface="Calibri"/>
              </a:rPr>
              <a:t>Destacado</a:t>
            </a:r>
            <a:endParaRPr/>
          </a:p>
        </p:txBody>
      </p:sp>
      <p:sp>
        <p:nvSpPr>
          <p:cNvPr id="371" name="Google Shape;371;p44"/>
          <p:cNvSpPr txBox="1"/>
          <p:nvPr/>
        </p:nvSpPr>
        <p:spPr>
          <a:xfrm>
            <a:off x="990199" y="2502826"/>
            <a:ext cx="5936906" cy="523220"/>
          </a:xfrm>
          <a:prstGeom prst="rect">
            <a:avLst/>
          </a:prstGeom>
          <a:noFill/>
          <a:ln>
            <a:noFill/>
          </a:ln>
        </p:spPr>
        <p:txBody>
          <a:bodyPr spcFirstLastPara="1" wrap="square" lIns="91425" tIns="45700" rIns="91425" bIns="45700" anchor="t" anchorCtr="0">
            <a:noAutofit/>
          </a:bodyPr>
          <a:lstStyle/>
          <a:p>
            <a:pPr marL="0" marR="0" lvl="0" indent="-88900" algn="l" rtl="0">
              <a:spcBef>
                <a:spcPts val="0"/>
              </a:spcBef>
              <a:spcAft>
                <a:spcPts val="0"/>
              </a:spcAft>
              <a:buClr>
                <a:srgbClr val="3F3F3F"/>
              </a:buClr>
              <a:buSzPts val="1400"/>
              <a:buFont typeface="Noto Sans Symbols"/>
              <a:buChar char="❑"/>
            </a:pPr>
            <a:r>
              <a:rPr lang="es-ES" sz="1400">
                <a:solidFill>
                  <a:srgbClr val="3F3F3F"/>
                </a:solidFill>
                <a:latin typeface="Calibri"/>
                <a:ea typeface="Calibri"/>
                <a:cs typeface="Calibri"/>
                <a:sym typeface="Calibri"/>
              </a:rPr>
              <a:t>Cuadro comparativo de los diferentes proveedores donde se va a adquirir el hardware o software necesario para el desarrollo del sistema de información.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Q</a:t>
            </a:r>
            <a:endParaRPr/>
          </a:p>
        </p:txBody>
      </p:sp>
      <p:pic>
        <p:nvPicPr>
          <p:cNvPr id="377" name="Google Shape;377;p45"/>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378" name="Google Shape;378;p45"/>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379" name="Google Shape;379;p45"/>
          <p:cNvSpPr txBox="1"/>
          <p:nvPr/>
        </p:nvSpPr>
        <p:spPr>
          <a:xfrm>
            <a:off x="1222371" y="162651"/>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Contrato de software </a:t>
            </a:r>
            <a:endParaRPr/>
          </a:p>
        </p:txBody>
      </p:sp>
      <p:sp>
        <p:nvSpPr>
          <p:cNvPr id="383" name="Google Shape;383;p45"/>
          <p:cNvSpPr txBox="1"/>
          <p:nvPr/>
        </p:nvSpPr>
        <p:spPr>
          <a:xfrm>
            <a:off x="1222371" y="4150198"/>
            <a:ext cx="5936906" cy="307777"/>
          </a:xfrm>
          <a:prstGeom prst="rect">
            <a:avLst/>
          </a:prstGeom>
          <a:noFill/>
          <a:ln>
            <a:noFill/>
          </a:ln>
        </p:spPr>
        <p:txBody>
          <a:bodyPr spcFirstLastPara="1" wrap="square" lIns="91425" tIns="45700" rIns="91425" bIns="45700" anchor="t" anchorCtr="0">
            <a:noAutofit/>
          </a:bodyPr>
          <a:lstStyle/>
          <a:p>
            <a:pPr lvl="0">
              <a:buClr>
                <a:srgbClr val="3F3F3F"/>
              </a:buClr>
              <a:buSzPts val="1400"/>
            </a:pPr>
            <a:r>
              <a:rPr lang="es-CO" dirty="0">
                <a:hlinkClick r:id="rId5" action="ppaction://hlinkfile"/>
              </a:rPr>
              <a:t>MODELO CONTRATO DESARROLLO PROGRAMA-INFORMATICO</a:t>
            </a:r>
            <a:endParaRPr dirty="0"/>
          </a:p>
        </p:txBody>
      </p:sp>
      <p:pic>
        <p:nvPicPr>
          <p:cNvPr id="2" name="Imagen 1">
            <a:extLst>
              <a:ext uri="{FF2B5EF4-FFF2-40B4-BE49-F238E27FC236}">
                <a16:creationId xmlns:a16="http://schemas.microsoft.com/office/drawing/2014/main" id="{963C19E2-5E42-4670-AEB7-90458F09833A}"/>
              </a:ext>
            </a:extLst>
          </p:cNvPr>
          <p:cNvPicPr>
            <a:picLocks noChangeAspect="1"/>
          </p:cNvPicPr>
          <p:nvPr/>
        </p:nvPicPr>
        <p:blipFill>
          <a:blip r:embed="rId6"/>
          <a:stretch>
            <a:fillRect/>
          </a:stretch>
        </p:blipFill>
        <p:spPr>
          <a:xfrm>
            <a:off x="2873828" y="1773634"/>
            <a:ext cx="2924629" cy="1949753"/>
          </a:xfrm>
          <a:prstGeom prst="rect">
            <a:avLst/>
          </a:prstGeom>
          <a:ln w="34925">
            <a:solidFill>
              <a:schemeClr val="tx1"/>
            </a:solid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6"/>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R</a:t>
            </a:r>
            <a:endParaRPr/>
          </a:p>
        </p:txBody>
      </p:sp>
      <p:pic>
        <p:nvPicPr>
          <p:cNvPr id="389" name="Google Shape;389;p46"/>
          <p:cNvPicPr preferRelativeResize="0"/>
          <p:nvPr/>
        </p:nvPicPr>
        <p:blipFill rotWithShape="1">
          <a:blip r:embed="rId3">
            <a:alphaModFix/>
          </a:blip>
          <a:srcRect/>
          <a:stretch/>
        </p:blipFill>
        <p:spPr>
          <a:xfrm>
            <a:off x="594778" y="510490"/>
            <a:ext cx="217898" cy="36000"/>
          </a:xfrm>
          <a:prstGeom prst="rect">
            <a:avLst/>
          </a:prstGeom>
          <a:noFill/>
          <a:ln>
            <a:noFill/>
          </a:ln>
        </p:spPr>
      </p:pic>
      <p:pic>
        <p:nvPicPr>
          <p:cNvPr id="390" name="Google Shape;390;p46"/>
          <p:cNvPicPr preferRelativeResize="0"/>
          <p:nvPr/>
        </p:nvPicPr>
        <p:blipFill rotWithShape="1">
          <a:blip r:embed="rId4">
            <a:alphaModFix/>
          </a:blip>
          <a:srcRect/>
          <a:stretch/>
        </p:blipFill>
        <p:spPr>
          <a:xfrm>
            <a:off x="1101721" y="1958193"/>
            <a:ext cx="241300" cy="38100"/>
          </a:xfrm>
          <a:prstGeom prst="rect">
            <a:avLst/>
          </a:prstGeom>
          <a:noFill/>
          <a:ln>
            <a:noFill/>
          </a:ln>
        </p:spPr>
      </p:pic>
      <p:sp>
        <p:nvSpPr>
          <p:cNvPr id="391" name="Google Shape;391;p46"/>
          <p:cNvSpPr txBox="1"/>
          <p:nvPr/>
        </p:nvSpPr>
        <p:spPr>
          <a:xfrm>
            <a:off x="1222371" y="162651"/>
            <a:ext cx="438948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a:solidFill>
                  <a:srgbClr val="E8E6E8"/>
                </a:solidFill>
                <a:latin typeface="Calibri"/>
                <a:ea typeface="Calibri"/>
                <a:cs typeface="Calibri"/>
                <a:sym typeface="Calibri"/>
              </a:rPr>
              <a:t>Modelo de calidad </a:t>
            </a:r>
            <a:endParaRPr/>
          </a:p>
        </p:txBody>
      </p:sp>
      <p:sp>
        <p:nvSpPr>
          <p:cNvPr id="395" name="Google Shape;395;p46"/>
          <p:cNvSpPr txBox="1"/>
          <p:nvPr/>
        </p:nvSpPr>
        <p:spPr>
          <a:xfrm>
            <a:off x="1906801" y="4523092"/>
            <a:ext cx="5936906" cy="307777"/>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buClr>
                <a:srgbClr val="3F3F3F"/>
              </a:buClr>
              <a:buSzPts val="1400"/>
            </a:pPr>
            <a:r>
              <a:rPr lang="es-ES" sz="2000" dirty="0">
                <a:solidFill>
                  <a:srgbClr val="3F3F3F"/>
                </a:solidFill>
                <a:latin typeface="Calibri"/>
                <a:ea typeface="Calibri"/>
                <a:cs typeface="Calibri"/>
                <a:sym typeface="Calibri"/>
                <a:hlinkClick r:id="rId5" action="ppaction://hlinkfile"/>
              </a:rPr>
              <a:t>Documento modelo de calidad según MC CALL</a:t>
            </a:r>
            <a:endParaRPr sz="2000" dirty="0"/>
          </a:p>
        </p:txBody>
      </p:sp>
      <p:pic>
        <p:nvPicPr>
          <p:cNvPr id="1026" name="Picture 2" descr="Resultado de imagen para modelo de calidad mcc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8422" y="1281226"/>
            <a:ext cx="6296466" cy="3199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p:nvPr/>
        </p:nvSpPr>
        <p:spPr>
          <a:xfrm>
            <a:off x="779892" y="1436939"/>
            <a:ext cx="5558277"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600" b="1" dirty="0">
                <a:solidFill>
                  <a:schemeClr val="lt1"/>
                </a:solidFill>
                <a:latin typeface="Calibri"/>
                <a:ea typeface="Calibri"/>
                <a:cs typeface="Calibri"/>
                <a:sym typeface="Calibri"/>
              </a:rPr>
              <a:t>Proyecto  Octavo Trimestre  </a:t>
            </a:r>
            <a:endParaRPr sz="3600" dirty="0"/>
          </a:p>
        </p:txBody>
      </p:sp>
      <p:sp>
        <p:nvSpPr>
          <p:cNvPr id="101" name="Google Shape;101;p19"/>
          <p:cNvSpPr txBox="1"/>
          <p:nvPr/>
        </p:nvSpPr>
        <p:spPr>
          <a:xfrm>
            <a:off x="967784" y="2937121"/>
            <a:ext cx="370789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rgbClr val="ACC42D"/>
                </a:solidFill>
                <a:latin typeface="Calibri"/>
                <a:ea typeface="Calibri"/>
                <a:cs typeface="Calibri"/>
                <a:sym typeface="Calibri"/>
              </a:rPr>
              <a:t>ADSI Nocturno - Ficha 1366241</a:t>
            </a:r>
            <a:endParaRPr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p:nvPr/>
        </p:nvSpPr>
        <p:spPr>
          <a:xfrm>
            <a:off x="1046205" y="474546"/>
            <a:ext cx="4432422"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800" b="1" dirty="0">
                <a:solidFill>
                  <a:srgbClr val="5E5C5D"/>
                </a:solidFill>
                <a:latin typeface="Calibri"/>
                <a:ea typeface="Calibri"/>
                <a:cs typeface="Calibri"/>
                <a:sym typeface="Calibri"/>
              </a:rPr>
              <a:t>Presentación final proyecto:</a:t>
            </a:r>
          </a:p>
          <a:p>
            <a:pPr marL="0" marR="0" lvl="0" indent="0" algn="l" rtl="0">
              <a:spcBef>
                <a:spcPts val="0"/>
              </a:spcBef>
              <a:spcAft>
                <a:spcPts val="0"/>
              </a:spcAft>
              <a:buNone/>
            </a:pPr>
            <a:endParaRPr sz="2800" b="1" dirty="0">
              <a:solidFill>
                <a:srgbClr val="5E5C5D"/>
              </a:solidFill>
              <a:latin typeface="Calibri"/>
              <a:ea typeface="Calibri"/>
              <a:cs typeface="Calibri"/>
              <a:sym typeface="Calibri"/>
            </a:endParaRPr>
          </a:p>
          <a:p>
            <a:pPr lvl="0"/>
            <a:r>
              <a:rPr lang="es-ES" sz="2800" b="1" dirty="0">
                <a:solidFill>
                  <a:srgbClr val="5E5C5D"/>
                </a:solidFill>
                <a:latin typeface="Calibri"/>
                <a:ea typeface="Calibri"/>
                <a:cs typeface="Calibri"/>
                <a:sym typeface="Calibri"/>
              </a:rPr>
              <a:t>Rafael Carlosama</a:t>
            </a:r>
          </a:p>
          <a:p>
            <a:pPr lvl="0"/>
            <a:r>
              <a:rPr lang="es-ES" sz="2800" b="1" dirty="0">
                <a:solidFill>
                  <a:srgbClr val="5E5C5D"/>
                </a:solidFill>
                <a:latin typeface="Calibri"/>
                <a:ea typeface="Calibri"/>
                <a:cs typeface="Calibri"/>
                <a:sym typeface="Calibri"/>
              </a:rPr>
              <a:t>Diego Daza</a:t>
            </a:r>
          </a:p>
          <a:p>
            <a:pPr lvl="0"/>
            <a:r>
              <a:rPr lang="es-ES" sz="2800" b="1" dirty="0">
                <a:solidFill>
                  <a:srgbClr val="5E5C5D"/>
                </a:solidFill>
                <a:latin typeface="Calibri"/>
                <a:ea typeface="Calibri"/>
                <a:cs typeface="Calibri"/>
                <a:sym typeface="Calibri"/>
              </a:rPr>
              <a:t>Luis A. Rodríguez</a:t>
            </a:r>
          </a:p>
          <a:p>
            <a:pPr lvl="0"/>
            <a:r>
              <a:rPr lang="es-ES" sz="2800" b="1" dirty="0">
                <a:solidFill>
                  <a:srgbClr val="5E5C5D"/>
                </a:solidFill>
                <a:latin typeface="Calibri"/>
                <a:ea typeface="Calibri"/>
                <a:cs typeface="Calibri"/>
                <a:sym typeface="Calibri"/>
              </a:rPr>
              <a:t>John Villanueva</a:t>
            </a:r>
          </a:p>
          <a:p>
            <a:pPr lvl="0"/>
            <a:r>
              <a:rPr lang="es-ES" sz="2800" b="1" dirty="0">
                <a:solidFill>
                  <a:srgbClr val="5E5C5D"/>
                </a:solidFill>
                <a:latin typeface="Calibri"/>
                <a:ea typeface="Calibri"/>
                <a:cs typeface="Calibri"/>
                <a:sym typeface="Calibri"/>
              </a:rPr>
              <a:t>Jorge Méndez</a:t>
            </a:r>
          </a:p>
          <a:p>
            <a:pPr lvl="0"/>
            <a:r>
              <a:rPr lang="es-ES" sz="2800" b="1" dirty="0">
                <a:solidFill>
                  <a:srgbClr val="5E5C5D"/>
                </a:solidFill>
                <a:latin typeface="Calibri"/>
                <a:ea typeface="Calibri"/>
                <a:cs typeface="Calibri"/>
                <a:sym typeface="Calibri"/>
              </a:rPr>
              <a:t>Carlos Tamayo</a:t>
            </a:r>
          </a:p>
          <a:p>
            <a:pPr lvl="0"/>
            <a:endParaRPr sz="2800" b="1" dirty="0">
              <a:solidFill>
                <a:srgbClr val="5E5C5D"/>
              </a:solidFill>
              <a:latin typeface="Calibri"/>
              <a:ea typeface="Calibri"/>
              <a:cs typeface="Calibri"/>
              <a:sym typeface="Calibri"/>
            </a:endParaRPr>
          </a:p>
          <a:p>
            <a:pPr marL="0" marR="0" lvl="0" indent="0" algn="l" rtl="0">
              <a:spcBef>
                <a:spcPts val="0"/>
              </a:spcBef>
              <a:spcAft>
                <a:spcPts val="0"/>
              </a:spcAft>
              <a:buNone/>
            </a:pPr>
            <a:r>
              <a:rPr lang="es-ES" sz="2800" b="1" dirty="0">
                <a:solidFill>
                  <a:srgbClr val="5E5C5D"/>
                </a:solidFill>
                <a:latin typeface="Calibri"/>
                <a:ea typeface="Calibri"/>
                <a:cs typeface="Calibri"/>
                <a:sym typeface="Calibri"/>
              </a:rPr>
              <a:t> ADSI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p:nvPr/>
        </p:nvSpPr>
        <p:spPr>
          <a:xfrm>
            <a:off x="0" y="1"/>
            <a:ext cx="9144000" cy="5143499"/>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sp>
        <p:nvSpPr>
          <p:cNvPr id="112" name="Google Shape;112;p21"/>
          <p:cNvSpPr txBox="1"/>
          <p:nvPr/>
        </p:nvSpPr>
        <p:spPr>
          <a:xfrm>
            <a:off x="1747397" y="1968765"/>
            <a:ext cx="5675958" cy="14465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4400" b="1">
                <a:solidFill>
                  <a:schemeClr val="lt1"/>
                </a:solidFill>
                <a:latin typeface="Calibri"/>
                <a:ea typeface="Calibri"/>
                <a:cs typeface="Calibri"/>
                <a:sym typeface="Calibri"/>
              </a:rPr>
              <a:t>Componente Metodológico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1101721" y="279588"/>
            <a:ext cx="375497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b="1" dirty="0">
                <a:solidFill>
                  <a:srgbClr val="E8E6E8"/>
                </a:solidFill>
                <a:latin typeface="Calibri"/>
                <a:ea typeface="Calibri"/>
                <a:cs typeface="Calibri"/>
                <a:sym typeface="Calibri"/>
              </a:rPr>
              <a:t>INVERSOFT</a:t>
            </a:r>
            <a:r>
              <a:rPr lang="es-ES" sz="2000" b="1" dirty="0">
                <a:solidFill>
                  <a:srgbClr val="E8E6E8"/>
                </a:solidFill>
                <a:latin typeface="Calibri"/>
                <a:ea typeface="Calibri"/>
                <a:cs typeface="Calibri"/>
                <a:sym typeface="Calibri"/>
              </a:rPr>
              <a:t> </a:t>
            </a:r>
            <a:endParaRPr dirty="0"/>
          </a:p>
        </p:txBody>
      </p:sp>
      <p:sp>
        <p:nvSpPr>
          <p:cNvPr id="118" name="Google Shape;118;p22"/>
          <p:cNvSpPr txBox="1"/>
          <p:nvPr/>
        </p:nvSpPr>
        <p:spPr>
          <a:xfrm>
            <a:off x="95467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5E5C5D"/>
                </a:solidFill>
                <a:latin typeface="Calibri"/>
                <a:ea typeface="Calibri"/>
                <a:cs typeface="Calibri"/>
                <a:sym typeface="Calibri"/>
              </a:rPr>
              <a:t>Nombre Proyecto </a:t>
            </a:r>
            <a:endParaRPr dirty="0"/>
          </a:p>
        </p:txBody>
      </p:sp>
      <p:sp>
        <p:nvSpPr>
          <p:cNvPr id="119" name="Google Shape;119;p22"/>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b="1" dirty="0">
                <a:solidFill>
                  <a:srgbClr val="ACC42D"/>
                </a:solidFill>
                <a:latin typeface="Calibri"/>
                <a:ea typeface="Calibri"/>
                <a:cs typeface="Calibri"/>
                <a:sym typeface="Calibri"/>
              </a:rPr>
              <a:t>INVERSOFT</a:t>
            </a:r>
            <a:endParaRPr dirty="0"/>
          </a:p>
        </p:txBody>
      </p:sp>
      <p:sp>
        <p:nvSpPr>
          <p:cNvPr id="120" name="Google Shape;120;p22"/>
          <p:cNvSpPr txBox="1"/>
          <p:nvPr/>
        </p:nvSpPr>
        <p:spPr>
          <a:xfrm>
            <a:off x="990198" y="2216042"/>
            <a:ext cx="6694481" cy="1169551"/>
          </a:xfrm>
          <a:prstGeom prst="rect">
            <a:avLst/>
          </a:prstGeom>
          <a:noFill/>
          <a:ln>
            <a:noFill/>
          </a:ln>
        </p:spPr>
        <p:txBody>
          <a:bodyPr spcFirstLastPara="1" wrap="square" lIns="91425" tIns="45700" rIns="91425" bIns="45700" anchor="t" anchorCtr="0">
            <a:noAutofit/>
          </a:bodyPr>
          <a:lstStyle/>
          <a:p>
            <a:pPr lvl="0" algn="just"/>
            <a:r>
              <a:rPr lang="es-ES" sz="2400" dirty="0">
                <a:solidFill>
                  <a:srgbClr val="5E5C5D"/>
                </a:solidFill>
                <a:latin typeface="Calibri"/>
                <a:ea typeface="Calibri"/>
                <a:cs typeface="Calibri"/>
                <a:sym typeface="Calibri"/>
              </a:rPr>
              <a:t>Con este sistema buscamos mejorar cada uno de  las actividades vinculadas a la operación y manejo en la ferretería, favoreciendo así un mejor desempeño en los procesos organizacionales del inventario, aumentando la calidad y  tiempo en los servicios prestados.</a:t>
            </a:r>
          </a:p>
        </p:txBody>
      </p:sp>
      <p:pic>
        <p:nvPicPr>
          <p:cNvPr id="121" name="Google Shape;121;p22"/>
          <p:cNvPicPr preferRelativeResize="0"/>
          <p:nvPr/>
        </p:nvPicPr>
        <p:blipFill rotWithShape="1">
          <a:blip r:embed="rId3">
            <a:alphaModFix/>
          </a:blip>
          <a:srcRect/>
          <a:stretch/>
        </p:blipFill>
        <p:spPr>
          <a:xfrm>
            <a:off x="1101721" y="1963366"/>
            <a:ext cx="265430" cy="41910"/>
          </a:xfrm>
          <a:prstGeom prst="rect">
            <a:avLst/>
          </a:prstGeom>
          <a:noFill/>
          <a:ln>
            <a:noFill/>
          </a:ln>
        </p:spPr>
      </p:pic>
      <p:sp>
        <p:nvSpPr>
          <p:cNvPr id="122" name="Google Shape;122;p22"/>
          <p:cNvSpPr txBox="1"/>
          <p:nvPr/>
        </p:nvSpPr>
        <p:spPr>
          <a:xfrm>
            <a:off x="588862" y="384343"/>
            <a:ext cx="40133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dirty="0">
                <a:solidFill>
                  <a:srgbClr val="E8E6E8"/>
                </a:solidFill>
                <a:latin typeface="Calibri"/>
                <a:ea typeface="Calibri"/>
                <a:cs typeface="Calibri"/>
                <a:sym typeface="Calibri"/>
              </a:rPr>
              <a:t>A.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p:nvPr/>
        </p:nvSpPr>
        <p:spPr>
          <a:xfrm>
            <a:off x="1101721" y="112360"/>
            <a:ext cx="375497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b="1" dirty="0">
                <a:solidFill>
                  <a:srgbClr val="F2F2F2"/>
                </a:solidFill>
                <a:latin typeface="Calibri"/>
                <a:ea typeface="Calibri"/>
                <a:cs typeface="Calibri"/>
                <a:sym typeface="Calibri"/>
              </a:rPr>
              <a:t>Objetivo General </a:t>
            </a:r>
            <a:endParaRPr sz="3200" dirty="0"/>
          </a:p>
        </p:txBody>
      </p:sp>
      <p:sp>
        <p:nvSpPr>
          <p:cNvPr id="128" name="Google Shape;128;p23"/>
          <p:cNvSpPr txBox="1"/>
          <p:nvPr/>
        </p:nvSpPr>
        <p:spPr>
          <a:xfrm>
            <a:off x="553338" y="162651"/>
            <a:ext cx="40133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dirty="0">
                <a:solidFill>
                  <a:srgbClr val="E8E6E8"/>
                </a:solidFill>
                <a:latin typeface="Calibri"/>
                <a:ea typeface="Calibri"/>
                <a:cs typeface="Calibri"/>
                <a:sym typeface="Calibri"/>
              </a:rPr>
              <a:t>B. </a:t>
            </a:r>
            <a:endParaRPr dirty="0"/>
          </a:p>
        </p:txBody>
      </p:sp>
      <p:pic>
        <p:nvPicPr>
          <p:cNvPr id="129" name="Google Shape;129;p23"/>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30" name="Google Shape;130;p23"/>
          <p:cNvSpPr txBox="1"/>
          <p:nvPr/>
        </p:nvSpPr>
        <p:spPr>
          <a:xfrm>
            <a:off x="954675" y="1352782"/>
            <a:ext cx="259126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5E5C5D"/>
                </a:solidFill>
                <a:latin typeface="Calibri"/>
                <a:ea typeface="Calibri"/>
                <a:cs typeface="Calibri"/>
                <a:sym typeface="Calibri"/>
              </a:rPr>
              <a:t>Objetivo General </a:t>
            </a:r>
            <a:endParaRPr dirty="0"/>
          </a:p>
        </p:txBody>
      </p:sp>
      <p:sp>
        <p:nvSpPr>
          <p:cNvPr id="131" name="Google Shape;131;p23"/>
          <p:cNvSpPr txBox="1"/>
          <p:nvPr/>
        </p:nvSpPr>
        <p:spPr>
          <a:xfrm>
            <a:off x="990198" y="2577982"/>
            <a:ext cx="6694481" cy="1169551"/>
          </a:xfrm>
          <a:prstGeom prst="rect">
            <a:avLst/>
          </a:prstGeom>
          <a:noFill/>
          <a:ln>
            <a:noFill/>
          </a:ln>
        </p:spPr>
        <p:txBody>
          <a:bodyPr spcFirstLastPara="1" wrap="square" lIns="91425" tIns="45700" rIns="91425" bIns="45700" anchor="t" anchorCtr="0">
            <a:noAutofit/>
          </a:bodyPr>
          <a:lstStyle/>
          <a:p>
            <a:pPr lvl="0" algn="just"/>
            <a:r>
              <a:rPr lang="es-ES" sz="2400" dirty="0">
                <a:solidFill>
                  <a:srgbClr val="5E5C5D"/>
                </a:solidFill>
                <a:latin typeface="Calibri"/>
                <a:ea typeface="Calibri"/>
                <a:cs typeface="Calibri"/>
                <a:sym typeface="Calibri"/>
              </a:rPr>
              <a:t>Mejorar los procesos logísticos de la ferretería J.C para alcanzar mayores niveles de desempeño, a nivel de servicio al cliente y eficiencia de las operaciones.</a:t>
            </a:r>
          </a:p>
        </p:txBody>
      </p:sp>
      <p:pic>
        <p:nvPicPr>
          <p:cNvPr id="132" name="Google Shape;132;p23"/>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p:nvPr/>
        </p:nvSpPr>
        <p:spPr>
          <a:xfrm>
            <a:off x="1130038" y="144887"/>
            <a:ext cx="3754977"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b="1" dirty="0">
                <a:solidFill>
                  <a:srgbClr val="E8E6E8"/>
                </a:solidFill>
                <a:latin typeface="Calibri"/>
                <a:ea typeface="Calibri"/>
                <a:cs typeface="Calibri"/>
                <a:sym typeface="Calibri"/>
              </a:rPr>
              <a:t>Objetivos Específicos </a:t>
            </a:r>
            <a:endParaRPr sz="3200" dirty="0"/>
          </a:p>
        </p:txBody>
      </p:sp>
      <p:sp>
        <p:nvSpPr>
          <p:cNvPr id="138" name="Google Shape;138;p24"/>
          <p:cNvSpPr txBox="1"/>
          <p:nvPr/>
        </p:nvSpPr>
        <p:spPr>
          <a:xfrm>
            <a:off x="487838" y="162651"/>
            <a:ext cx="46683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1">
                <a:solidFill>
                  <a:srgbClr val="E8E6E8"/>
                </a:solidFill>
                <a:latin typeface="Calibri"/>
                <a:ea typeface="Calibri"/>
                <a:cs typeface="Calibri"/>
                <a:sym typeface="Calibri"/>
              </a:rPr>
              <a:t>C.</a:t>
            </a:r>
            <a:endParaRPr/>
          </a:p>
        </p:txBody>
      </p:sp>
      <p:pic>
        <p:nvPicPr>
          <p:cNvPr id="139" name="Google Shape;139;p2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40" name="Google Shape;140;p24"/>
          <p:cNvSpPr txBox="1"/>
          <p:nvPr/>
        </p:nvSpPr>
        <p:spPr>
          <a:xfrm>
            <a:off x="95467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2000" b="1" dirty="0">
                <a:solidFill>
                  <a:srgbClr val="5E5C5D"/>
                </a:solidFill>
                <a:latin typeface="Calibri"/>
                <a:ea typeface="Calibri"/>
                <a:cs typeface="Calibri"/>
                <a:sym typeface="Calibri"/>
              </a:rPr>
              <a:t>Objetivos Específicos</a:t>
            </a:r>
            <a:endParaRPr dirty="0"/>
          </a:p>
        </p:txBody>
      </p:sp>
      <p:sp>
        <p:nvSpPr>
          <p:cNvPr id="141" name="Google Shape;141;p24"/>
          <p:cNvSpPr txBox="1"/>
          <p:nvPr/>
        </p:nvSpPr>
        <p:spPr>
          <a:xfrm>
            <a:off x="990198" y="1751266"/>
            <a:ext cx="6694481" cy="1169551"/>
          </a:xfrm>
          <a:prstGeom prst="rect">
            <a:avLst/>
          </a:prstGeom>
          <a:noFill/>
          <a:ln>
            <a:noFill/>
          </a:ln>
        </p:spPr>
        <p:txBody>
          <a:bodyPr spcFirstLastPara="1" wrap="square" lIns="91425" tIns="45700" rIns="91425" bIns="45700" anchor="t" anchorCtr="0">
            <a:noAutofit/>
          </a:bodyPr>
          <a:lstStyle/>
          <a:p>
            <a:pPr marL="285750" lvl="0" indent="-285750" algn="just">
              <a:buFont typeface="Arial" panose="020B0604020202020204" pitchFamily="34" charset="0"/>
              <a:buChar char="•"/>
            </a:pPr>
            <a:r>
              <a:rPr lang="es-ES" sz="2000" dirty="0">
                <a:solidFill>
                  <a:srgbClr val="5E5C5D"/>
                </a:solidFill>
                <a:latin typeface="Calibri"/>
                <a:ea typeface="Calibri"/>
                <a:cs typeface="Calibri"/>
                <a:sym typeface="Calibri"/>
              </a:rPr>
              <a:t>Realizar un análisis funcional del inventario del cliente.</a:t>
            </a:r>
          </a:p>
          <a:p>
            <a:pPr marL="285750" lvl="0" indent="-285750" algn="just">
              <a:buFont typeface="Arial" panose="020B0604020202020204" pitchFamily="34" charset="0"/>
              <a:buChar char="•"/>
            </a:pPr>
            <a:r>
              <a:rPr lang="es-ES" sz="2000" dirty="0">
                <a:solidFill>
                  <a:srgbClr val="5E5C5D"/>
                </a:solidFill>
                <a:latin typeface="Calibri"/>
                <a:ea typeface="Calibri"/>
                <a:cs typeface="Calibri"/>
                <a:sym typeface="Calibri"/>
              </a:rPr>
              <a:t>Diagnosticar la situación actual del flujo de información respecto al almacenamiento de los productos.</a:t>
            </a:r>
          </a:p>
          <a:p>
            <a:pPr marL="285750" lvl="0" indent="-285750" algn="just">
              <a:buFont typeface="Arial" panose="020B0604020202020204" pitchFamily="34" charset="0"/>
              <a:buChar char="•"/>
            </a:pPr>
            <a:r>
              <a:rPr lang="es-ES" sz="2000" dirty="0">
                <a:solidFill>
                  <a:srgbClr val="5E5C5D"/>
                </a:solidFill>
                <a:latin typeface="Calibri"/>
                <a:ea typeface="Calibri"/>
                <a:cs typeface="Calibri"/>
                <a:sym typeface="Calibri"/>
              </a:rPr>
              <a:t>Elaborar una metodología para desarrollar un sistema de información que permita llevar la traza y control de los productos.</a:t>
            </a:r>
          </a:p>
          <a:p>
            <a:pPr marL="285750" lvl="0" indent="-285750" algn="just">
              <a:buFont typeface="Arial" panose="020B0604020202020204" pitchFamily="34" charset="0"/>
              <a:buChar char="•"/>
            </a:pPr>
            <a:r>
              <a:rPr lang="es-ES" sz="2000" dirty="0">
                <a:solidFill>
                  <a:srgbClr val="5E5C5D"/>
                </a:solidFill>
                <a:latin typeface="Calibri"/>
                <a:ea typeface="Calibri"/>
                <a:cs typeface="Calibri"/>
                <a:sym typeface="Calibri"/>
              </a:rPr>
              <a:t>Definir la arquitectura tecnológica de hardware y software que soportara las necesidades del cliente.</a:t>
            </a:r>
          </a:p>
          <a:p>
            <a:pPr marL="285750" lvl="0" indent="-285750" algn="just">
              <a:buFont typeface="Arial" panose="020B0604020202020204" pitchFamily="34" charset="0"/>
              <a:buChar char="•"/>
            </a:pPr>
            <a:r>
              <a:rPr lang="es-ES" sz="2000" dirty="0">
                <a:solidFill>
                  <a:srgbClr val="5E5C5D"/>
                </a:solidFill>
                <a:latin typeface="Calibri"/>
                <a:ea typeface="Calibri"/>
                <a:cs typeface="Calibri"/>
                <a:sym typeface="Calibri"/>
              </a:rPr>
              <a:t>Proporcionar mecanismos y lineamientos capaces de mejorar los procesos del cliente.</a:t>
            </a:r>
          </a:p>
          <a:p>
            <a:pPr lvl="0"/>
            <a:endParaRPr lang="es-ES" dirty="0">
              <a:solidFill>
                <a:srgbClr val="5E5C5D"/>
              </a:solidFill>
              <a:latin typeface="Calibri"/>
              <a:ea typeface="Calibri"/>
              <a:cs typeface="Calibri"/>
              <a:sym typeface="Calibri"/>
            </a:endParaRPr>
          </a:p>
        </p:txBody>
      </p:sp>
      <p:pic>
        <p:nvPicPr>
          <p:cNvPr id="142" name="Google Shape;142;p24"/>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sld>
</file>

<file path=ppt/theme/theme1.xml><?xml version="1.0" encoding="utf-8"?>
<a:theme xmlns:a="http://schemas.openxmlformats.org/drawingml/2006/main" name="Presentación SENA-GC-F-004-V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1201</TotalTime>
  <Words>1034</Words>
  <Application>Microsoft Office PowerPoint</Application>
  <PresentationFormat>Presentación en pantalla (16:9)</PresentationFormat>
  <Paragraphs>153</Paragraphs>
  <Slides>34</Slides>
  <Notes>34</Notes>
  <HiddenSlides>5</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Calibri</vt:lpstr>
      <vt:lpstr>Schoolbell</vt:lpstr>
      <vt:lpstr>Noto Sans Symbols</vt:lpstr>
      <vt:lpstr>Arial</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APRENDIZ</dc:creator>
  <cp:lastModifiedBy>APRENDIZ</cp:lastModifiedBy>
  <cp:revision>59</cp:revision>
  <dcterms:modified xsi:type="dcterms:W3CDTF">2019-04-10T00:33:06Z</dcterms:modified>
</cp:coreProperties>
</file>